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314" r:id="rId3"/>
    <p:sldId id="258" r:id="rId4"/>
    <p:sldId id="283" r:id="rId5"/>
    <p:sldId id="319" r:id="rId6"/>
    <p:sldId id="320" r:id="rId7"/>
    <p:sldId id="327" r:id="rId8"/>
    <p:sldId id="317" r:id="rId9"/>
    <p:sldId id="322" r:id="rId10"/>
    <p:sldId id="328" r:id="rId11"/>
    <p:sldId id="329" r:id="rId12"/>
    <p:sldId id="330" r:id="rId13"/>
    <p:sldId id="318" r:id="rId14"/>
    <p:sldId id="321" r:id="rId15"/>
    <p:sldId id="332" r:id="rId16"/>
    <p:sldId id="266" r:id="rId17"/>
    <p:sldId id="260" r:id="rId18"/>
    <p:sldId id="315" r:id="rId19"/>
    <p:sldId id="316" r:id="rId20"/>
    <p:sldId id="323" r:id="rId21"/>
    <p:sldId id="324" r:id="rId22"/>
    <p:sldId id="326" r:id="rId23"/>
    <p:sldId id="331" r:id="rId24"/>
    <p:sldId id="333" r:id="rId25"/>
    <p:sldId id="281" r:id="rId2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922"/>
    <p:restoredTop sz="94677"/>
  </p:normalViewPr>
  <p:slideViewPr>
    <p:cSldViewPr snapToGrid="0" snapToObjects="1">
      <p:cViewPr varScale="1">
        <p:scale>
          <a:sx n="70" d="100"/>
          <a:sy n="70" d="100"/>
        </p:scale>
        <p:origin x="21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7" Type="http://schemas.openxmlformats.org/officeDocument/2006/relationships/image" Target="../media/image7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17" Type="http://schemas.openxmlformats.org/officeDocument/2006/relationships/image" Target="NUL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0.png"/><Relationship Id="rId3" Type="http://schemas.openxmlformats.org/officeDocument/2006/relationships/image" Target="../media/image30.png"/><Relationship Id="rId17" Type="http://schemas.openxmlformats.org/officeDocument/2006/relationships/image" Target="NULL"/><Relationship Id="rId25" Type="http://schemas.openxmlformats.org/officeDocument/2006/relationships/image" Target="../media/image150.png"/><Relationship Id="rId2" Type="http://schemas.openxmlformats.org/officeDocument/2006/relationships/image" Target="../media/image29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0.png"/><Relationship Id="rId28" Type="http://schemas.openxmlformats.org/officeDocument/2006/relationships/image" Target="../media/image170.png"/><Relationship Id="rId4" Type="http://schemas.openxmlformats.org/officeDocument/2006/relationships/image" Target="../media/image31.png"/><Relationship Id="rId9" Type="http://schemas.openxmlformats.org/officeDocument/2006/relationships/image" Target="../media/image21.png"/><Relationship Id="rId27" Type="http://schemas.openxmlformats.org/officeDocument/2006/relationships/image" Target="../media/image171.png"/><Relationship Id="rId30" Type="http://schemas.openxmlformats.org/officeDocument/2006/relationships/image" Target="../media/image1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9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.png"/><Relationship Id="rId3" Type="http://schemas.openxmlformats.org/officeDocument/2006/relationships/image" Target="../media/image151.png"/><Relationship Id="rId21" Type="http://schemas.openxmlformats.org/officeDocument/2006/relationships/image" Target="../media/image90.png"/><Relationship Id="rId7" Type="http://schemas.openxmlformats.org/officeDocument/2006/relationships/image" Target="../media/image110.png"/><Relationship Id="rId2" Type="http://schemas.openxmlformats.org/officeDocument/2006/relationships/image" Target="../media/image14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9" Type="http://schemas.openxmlformats.org/officeDocument/2006/relationships/image" Target="../media/image610.png"/><Relationship Id="rId4" Type="http://schemas.openxmlformats.org/officeDocument/2006/relationships/image" Target="../media/image80.png"/><Relationship Id="rId22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833119" y="1122362"/>
            <a:ext cx="3200401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en-US" altLang="zh-CN" sz="4100" b="1" dirty="0"/>
              <a:t>Lesson-4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李明晓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2019.</a:t>
            </a:r>
            <a:r>
              <a:rPr lang="en-US" dirty="0"/>
              <a:t>10.27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2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3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4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5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6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B672-2A39-704A-A2A5-6AF359E0D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09EDC64-F356-C247-BE4D-21484FFF60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730" y="1034090"/>
                <a:ext cx="10515600" cy="6207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normAutofit fontScale="92500" lnSpcReduction="10000"/>
              </a:bodyPr>
              <a:lstStyle>
                <a:lvl1pPr marL="228600" marR="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1pPr>
                <a:lvl2pPr marL="723900" marR="0" indent="-2667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2pPr>
                <a:lvl3pPr marL="1234439" marR="0" indent="-320039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3pPr>
                <a:lvl4pPr marL="1727200" marR="0" indent="-355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4pPr>
                <a:lvl5pPr marL="2184400" marR="0" indent="-355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5pPr>
                <a:lvl6pPr marL="2641600" marR="0" indent="-355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6pPr>
                <a:lvl7pPr marL="3098800" marR="0" indent="-355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7pPr>
                <a:lvl8pPr marL="3556000" marR="0" indent="-355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8pPr>
                <a:lvl9pPr marL="4013200" marR="0" indent="-355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00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0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</m:t>
                        </m:r>
                        <m: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000" dirty="0"/>
                  <a:t>, </a:t>
                </a:r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 </m:t>
                        </m:r>
                      </m:e>
                    </m:d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0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0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300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</m:oMath>
                </a14:m>
                <a:r>
                  <a:rPr lang="en-US" sz="3000" dirty="0"/>
                  <a:t> </a:t>
                </a:r>
              </a:p>
              <a:p>
                <a:pPr marL="0" indent="0">
                  <a:buFont typeface="Arial"/>
                  <a:buNone/>
                </a:pPr>
                <a:endParaRPr lang="en-US" sz="3000" dirty="0"/>
              </a:p>
              <a:p>
                <a:pPr marL="0" indent="0">
                  <a:buFont typeface="Arial"/>
                  <a:buNone/>
                </a:pPr>
                <a:endParaRPr lang="en-US" sz="30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09EDC64-F356-C247-BE4D-21484FFF6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0" y="1034090"/>
                <a:ext cx="10515600" cy="620711"/>
              </a:xfrm>
              <a:prstGeom prst="rect">
                <a:avLst/>
              </a:prstGeom>
              <a:blipFill>
                <a:blip r:embed="rId2"/>
                <a:stretch>
                  <a:fillRect l="-724" t="-12000" b="-10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E6D28C-0259-7347-856D-8B91544C6F31}"/>
                  </a:ext>
                </a:extLst>
              </p:cNvPr>
              <p:cNvSpPr txBox="1"/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Given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mr-IN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e>
                    </m:d>
                    <m:r>
                      <a:rPr lang="en-US" sz="3000" b="0" i="0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≈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E6D28C-0259-7347-856D-8B91544C6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blipFill>
                <a:blip r:embed="rId3"/>
                <a:stretch>
                  <a:fillRect l="-1358" t="-8163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750E281-409A-1249-B068-E2A1A0A0B2C5}"/>
              </a:ext>
            </a:extLst>
          </p:cNvPr>
          <p:cNvSpPr txBox="1"/>
          <p:nvPr/>
        </p:nvSpPr>
        <p:spPr>
          <a:xfrm>
            <a:off x="390730" y="2548134"/>
            <a:ext cx="4118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entury Schoolbook" charset="0"/>
                <a:ea typeface="Century Schoolbook" charset="0"/>
                <a:cs typeface="Century Schoolbook" charset="0"/>
              </a:rPr>
              <a:t>Loss (error) function:</a:t>
            </a:r>
          </a:p>
        </p:txBody>
      </p:sp>
    </p:spTree>
    <p:extLst>
      <p:ext uri="{BB962C8B-B14F-4D97-AF65-F5344CB8AC3E}">
        <p14:creationId xmlns:p14="http://schemas.microsoft.com/office/powerpoint/2010/main" val="23012359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5DF5-947A-5547-9FC7-0452EE153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18" y="8383"/>
            <a:ext cx="10515600" cy="1325563"/>
          </a:xfrm>
        </p:spPr>
        <p:txBody>
          <a:bodyPr/>
          <a:lstStyle/>
          <a:p>
            <a:r>
              <a:rPr lang="en-US" dirty="0"/>
              <a:t>Forward propagation in NN.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49CB4-A9C8-424A-82CB-AB7A3EE792D7}"/>
              </a:ext>
            </a:extLst>
          </p:cNvPr>
          <p:cNvGrpSpPr/>
          <p:nvPr/>
        </p:nvGrpSpPr>
        <p:grpSpPr>
          <a:xfrm>
            <a:off x="3833963" y="1167458"/>
            <a:ext cx="3405184" cy="1934475"/>
            <a:chOff x="759328" y="2066418"/>
            <a:chExt cx="3332876" cy="3124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B416E9-BC52-104A-89F3-CF4B984BD522}"/>
                    </a:ext>
                  </a:extLst>
                </p:cNvPr>
                <p:cNvSpPr txBox="1"/>
                <p:nvPr/>
              </p:nvSpPr>
              <p:spPr>
                <a:xfrm>
                  <a:off x="779263" y="2320687"/>
                  <a:ext cx="6105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B416E9-BC52-104A-89F3-CF4B984BD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263" y="2320687"/>
                  <a:ext cx="610515" cy="523220"/>
                </a:xfrm>
                <a:prstGeom prst="rect">
                  <a:avLst/>
                </a:prstGeom>
                <a:blipFill>
                  <a:blip r:embed="rId2"/>
                  <a:stretch>
                    <a:fillRect b="-5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B1D714-D244-D649-B5E2-A3996F4D3594}"/>
                    </a:ext>
                  </a:extLst>
                </p:cNvPr>
                <p:cNvSpPr txBox="1"/>
                <p:nvPr/>
              </p:nvSpPr>
              <p:spPr>
                <a:xfrm>
                  <a:off x="759328" y="3090668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B1D714-D244-D649-B5E2-A3996F4D3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28" y="3090668"/>
                  <a:ext cx="620811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6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15F8D82-DB81-6640-AE8D-2A60F84EAAB2}"/>
                    </a:ext>
                  </a:extLst>
                </p:cNvPr>
                <p:cNvSpPr txBox="1"/>
                <p:nvPr/>
              </p:nvSpPr>
              <p:spPr>
                <a:xfrm>
                  <a:off x="769294" y="386065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15F8D82-DB81-6640-AE8D-2A60F84EAA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294" y="3860650"/>
                  <a:ext cx="620811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5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5ED164F-C6AB-494F-B36C-655AE19CAB96}"/>
                </a:ext>
              </a:extLst>
            </p:cNvPr>
            <p:cNvCxnSpPr/>
            <p:nvPr/>
          </p:nvCxnSpPr>
          <p:spPr>
            <a:xfrm flipV="1">
              <a:off x="2232041" y="3625771"/>
              <a:ext cx="512255" cy="1855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A3BD9A-1233-544C-885A-DFB8377EF6FE}"/>
                </a:ext>
              </a:extLst>
            </p:cNvPr>
            <p:cNvCxnSpPr>
              <a:stCxn id="16" idx="5"/>
            </p:cNvCxnSpPr>
            <p:nvPr/>
          </p:nvCxnSpPr>
          <p:spPr>
            <a:xfrm>
              <a:off x="2232041" y="3445986"/>
              <a:ext cx="512255" cy="1797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28C6CCA-089D-D143-945F-E4B60BE219D5}"/>
                </a:ext>
              </a:extLst>
            </p:cNvPr>
            <p:cNvCxnSpPr/>
            <p:nvPr/>
          </p:nvCxnSpPr>
          <p:spPr>
            <a:xfrm>
              <a:off x="3159419" y="3625771"/>
              <a:ext cx="644501" cy="89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171B27-019C-4C4B-9EEE-AE33AD82BA08}"/>
                </a:ext>
              </a:extLst>
            </p:cNvPr>
            <p:cNvSpPr/>
            <p:nvPr/>
          </p:nvSpPr>
          <p:spPr>
            <a:xfrm>
              <a:off x="1877711" y="2066418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9A5E64-BA2D-DA47-8ADC-431437251E77}"/>
                </a:ext>
              </a:extLst>
            </p:cNvPr>
            <p:cNvCxnSpPr>
              <a:stCxn id="13" idx="5"/>
            </p:cNvCxnSpPr>
            <p:nvPr/>
          </p:nvCxnSpPr>
          <p:spPr>
            <a:xfrm>
              <a:off x="2232041" y="2621127"/>
              <a:ext cx="573049" cy="7748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FE5BE77-B4B6-C444-AA97-76FA4BAAC770}"/>
                    </a:ext>
                  </a:extLst>
                </p:cNvPr>
                <p:cNvSpPr txBox="1"/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EFFFD8-3EBC-CE42-A213-38D4AE9722DE}"/>
                </a:ext>
              </a:extLst>
            </p:cNvPr>
            <p:cNvSpPr/>
            <p:nvPr/>
          </p:nvSpPr>
          <p:spPr>
            <a:xfrm>
              <a:off x="1877711" y="2891276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A041E31-0152-2A43-A308-0826B9E4D746}"/>
                </a:ext>
              </a:extLst>
            </p:cNvPr>
            <p:cNvSpPr/>
            <p:nvPr/>
          </p:nvSpPr>
          <p:spPr>
            <a:xfrm>
              <a:off x="1877711" y="3716134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F21FDC-F027-CB4D-90D7-7FD69BA17E44}"/>
                </a:ext>
              </a:extLst>
            </p:cNvPr>
            <p:cNvSpPr/>
            <p:nvPr/>
          </p:nvSpPr>
          <p:spPr>
            <a:xfrm>
              <a:off x="2744296" y="3300830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71CB891-35AB-A741-ABB0-D477913CCBDA}"/>
                </a:ext>
              </a:extLst>
            </p:cNvPr>
            <p:cNvCxnSpPr>
              <a:stCxn id="8" idx="3"/>
              <a:endCxn id="16" idx="2"/>
            </p:cNvCxnSpPr>
            <p:nvPr/>
          </p:nvCxnSpPr>
          <p:spPr>
            <a:xfrm flipV="1">
              <a:off x="1330420" y="3216218"/>
              <a:ext cx="547291" cy="4095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793568E-F5EA-DB4E-95AE-6F3F841387D3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1330420" y="3625771"/>
              <a:ext cx="547291" cy="41530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90AD33A-AF58-234B-805F-FD571984A5CC}"/>
                </a:ext>
              </a:extLst>
            </p:cNvPr>
            <p:cNvSpPr/>
            <p:nvPr/>
          </p:nvSpPr>
          <p:spPr>
            <a:xfrm>
              <a:off x="1877711" y="4540992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17773F8-A671-3B4F-AAD4-9622A5F8F904}"/>
                </a:ext>
              </a:extLst>
            </p:cNvPr>
            <p:cNvCxnSpPr/>
            <p:nvPr/>
          </p:nvCxnSpPr>
          <p:spPr>
            <a:xfrm flipV="1">
              <a:off x="2232041" y="3855539"/>
              <a:ext cx="573049" cy="7806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19AE33-C05C-1743-96B7-F3F21E3A434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460858" y="1368642"/>
            <a:ext cx="515752" cy="73986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4DEAEB-D921-0A41-9703-79ECB5D4E1A0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450843" y="2152258"/>
            <a:ext cx="525767" cy="74849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EB2EAC-9534-D54B-9D64-D14AC307CABA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417445" y="1368642"/>
            <a:ext cx="559165" cy="26894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B14302C-E001-C941-942E-C4FF9EA9EF5F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4417445" y="1644284"/>
            <a:ext cx="559165" cy="23506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7DE2D8-302F-5C4E-A75E-BD685A17E3D2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4450346" y="1661104"/>
            <a:ext cx="526264" cy="72894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8E138-732B-6347-87E7-325E0B9079AE}"/>
              </a:ext>
            </a:extLst>
          </p:cNvPr>
          <p:cNvCxnSpPr>
            <a:cxnSpLocks/>
            <a:endCxn id="19" idx="3"/>
          </p:cNvCxnSpPr>
          <p:nvPr/>
        </p:nvCxnSpPr>
        <p:spPr>
          <a:xfrm>
            <a:off x="4453240" y="1644283"/>
            <a:ext cx="585482" cy="1398725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8E63DD-8EBA-504F-AC86-D808FD5B117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521838" y="1368642"/>
            <a:ext cx="454772" cy="122258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5200A4-580B-6D4F-8EFE-CA703F82EC5B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4468243" y="1879344"/>
            <a:ext cx="508367" cy="82801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854C7C-AF24-BF47-84B0-6B3169618910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4453240" y="2390046"/>
            <a:ext cx="523370" cy="29312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F555DB-C6FF-014B-9869-140D733441D1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428805" y="2689872"/>
            <a:ext cx="547805" cy="21087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50256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0915-9952-5147-A53B-E0E6C331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810"/>
            <a:ext cx="10515600" cy="1325563"/>
          </a:xfrm>
        </p:spPr>
        <p:txBody>
          <a:bodyPr/>
          <a:lstStyle/>
          <a:p>
            <a:r>
              <a:rPr lang="en-US" dirty="0"/>
              <a:t>Vectorization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3B87F9-AC9A-A448-8919-07A3F7C25360}"/>
              </a:ext>
            </a:extLst>
          </p:cNvPr>
          <p:cNvGrpSpPr/>
          <p:nvPr/>
        </p:nvGrpSpPr>
        <p:grpSpPr>
          <a:xfrm>
            <a:off x="599696" y="947325"/>
            <a:ext cx="3405184" cy="1934475"/>
            <a:chOff x="759328" y="2066418"/>
            <a:chExt cx="3332876" cy="3124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E163EC6-C960-6E4B-998D-4E1BE4E301E1}"/>
                    </a:ext>
                  </a:extLst>
                </p:cNvPr>
                <p:cNvSpPr txBox="1"/>
                <p:nvPr/>
              </p:nvSpPr>
              <p:spPr>
                <a:xfrm>
                  <a:off x="779263" y="2320687"/>
                  <a:ext cx="6105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E163EC6-C960-6E4B-998D-4E1BE4E30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263" y="2320687"/>
                  <a:ext cx="610515" cy="523220"/>
                </a:xfrm>
                <a:prstGeom prst="rect">
                  <a:avLst/>
                </a:prstGeom>
                <a:blipFill>
                  <a:blip r:embed="rId2"/>
                  <a:stretch>
                    <a:fillRect b="-6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869F545-1171-4748-99E5-ED268DAE21BC}"/>
                    </a:ext>
                  </a:extLst>
                </p:cNvPr>
                <p:cNvSpPr txBox="1"/>
                <p:nvPr/>
              </p:nvSpPr>
              <p:spPr>
                <a:xfrm>
                  <a:off x="759328" y="3090668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869F545-1171-4748-99E5-ED268DAE2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28" y="3090668"/>
                  <a:ext cx="620811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6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2BE4490-7133-7C4C-9C54-653CDEA7AB92}"/>
                    </a:ext>
                  </a:extLst>
                </p:cNvPr>
                <p:cNvSpPr txBox="1"/>
                <p:nvPr/>
              </p:nvSpPr>
              <p:spPr>
                <a:xfrm>
                  <a:off x="769294" y="386065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2BE4490-7133-7C4C-9C54-653CDEA7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294" y="3860650"/>
                  <a:ext cx="620811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5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443B00-6485-FF47-958C-B308FFF484E1}"/>
                </a:ext>
              </a:extLst>
            </p:cNvPr>
            <p:cNvCxnSpPr/>
            <p:nvPr/>
          </p:nvCxnSpPr>
          <p:spPr>
            <a:xfrm flipV="1">
              <a:off x="2232041" y="3625771"/>
              <a:ext cx="512255" cy="1855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E35E3C2-4592-2648-B44E-6BB909537037}"/>
                </a:ext>
              </a:extLst>
            </p:cNvPr>
            <p:cNvCxnSpPr>
              <a:stCxn id="60" idx="5"/>
            </p:cNvCxnSpPr>
            <p:nvPr/>
          </p:nvCxnSpPr>
          <p:spPr>
            <a:xfrm>
              <a:off x="2232041" y="3445986"/>
              <a:ext cx="512255" cy="1797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D3D8E62-E6B1-334D-AC7D-2DC5AA66C176}"/>
                </a:ext>
              </a:extLst>
            </p:cNvPr>
            <p:cNvCxnSpPr/>
            <p:nvPr/>
          </p:nvCxnSpPr>
          <p:spPr>
            <a:xfrm>
              <a:off x="3159419" y="3625771"/>
              <a:ext cx="644501" cy="89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BAF386C-7733-2548-BB6A-F1626B136101}"/>
                </a:ext>
              </a:extLst>
            </p:cNvPr>
            <p:cNvSpPr/>
            <p:nvPr/>
          </p:nvSpPr>
          <p:spPr>
            <a:xfrm>
              <a:off x="1877711" y="2066418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DCE5F45-E119-F743-8FCD-F412F7ECA5D0}"/>
                </a:ext>
              </a:extLst>
            </p:cNvPr>
            <p:cNvCxnSpPr>
              <a:stCxn id="57" idx="5"/>
            </p:cNvCxnSpPr>
            <p:nvPr/>
          </p:nvCxnSpPr>
          <p:spPr>
            <a:xfrm>
              <a:off x="2232041" y="2621127"/>
              <a:ext cx="573049" cy="7748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9CD2B88-C73D-4C46-8AF3-540A8B707702}"/>
                    </a:ext>
                  </a:extLst>
                </p:cNvPr>
                <p:cNvSpPr txBox="1"/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BBDC103-7F5A-F24C-9DE6-C53708F1577E}"/>
                </a:ext>
              </a:extLst>
            </p:cNvPr>
            <p:cNvSpPr/>
            <p:nvPr/>
          </p:nvSpPr>
          <p:spPr>
            <a:xfrm>
              <a:off x="1877711" y="2891276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EDCBA4E-61FE-AD4B-B5F0-41A61EBD49F8}"/>
                </a:ext>
              </a:extLst>
            </p:cNvPr>
            <p:cNvSpPr/>
            <p:nvPr/>
          </p:nvSpPr>
          <p:spPr>
            <a:xfrm>
              <a:off x="1877711" y="3716134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BAE050F-F37A-DD44-9B42-29AADFF907EA}"/>
                </a:ext>
              </a:extLst>
            </p:cNvPr>
            <p:cNvSpPr/>
            <p:nvPr/>
          </p:nvSpPr>
          <p:spPr>
            <a:xfrm>
              <a:off x="2744296" y="3300830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504467A-3D28-CF4B-8F17-D7E491069C56}"/>
                </a:ext>
              </a:extLst>
            </p:cNvPr>
            <p:cNvCxnSpPr>
              <a:stCxn id="52" idx="3"/>
              <a:endCxn id="60" idx="2"/>
            </p:cNvCxnSpPr>
            <p:nvPr/>
          </p:nvCxnSpPr>
          <p:spPr>
            <a:xfrm flipV="1">
              <a:off x="1330420" y="3216218"/>
              <a:ext cx="547291" cy="4095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63DC898-2A43-6349-8396-45C57827CC79}"/>
                </a:ext>
              </a:extLst>
            </p:cNvPr>
            <p:cNvCxnSpPr>
              <a:stCxn id="52" idx="3"/>
            </p:cNvCxnSpPr>
            <p:nvPr/>
          </p:nvCxnSpPr>
          <p:spPr>
            <a:xfrm>
              <a:off x="1330420" y="3625771"/>
              <a:ext cx="547291" cy="41530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F9A7F1A-C5A3-3F41-BF59-D692E71B190D}"/>
                </a:ext>
              </a:extLst>
            </p:cNvPr>
            <p:cNvSpPr/>
            <p:nvPr/>
          </p:nvSpPr>
          <p:spPr>
            <a:xfrm>
              <a:off x="1877711" y="4540992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CFE9388-C891-6F45-A4F0-43317E78FC72}"/>
                </a:ext>
              </a:extLst>
            </p:cNvPr>
            <p:cNvCxnSpPr/>
            <p:nvPr/>
          </p:nvCxnSpPr>
          <p:spPr>
            <a:xfrm flipV="1">
              <a:off x="2232041" y="3855539"/>
              <a:ext cx="573049" cy="7806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F721D57-C1AB-684F-ABFE-85185CF3A077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1226591" y="1148509"/>
            <a:ext cx="515752" cy="73986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18A3BFD-B361-4641-903D-9E80C5779BAC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1216576" y="1932125"/>
            <a:ext cx="525767" cy="74849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C05AC5F-40A3-214A-B2AE-0FDA1C971432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1183178" y="1148509"/>
            <a:ext cx="559165" cy="26894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D5FA32C-8450-254C-9577-55C447EA56F2}"/>
              </a:ext>
            </a:extLst>
          </p:cNvPr>
          <p:cNvCxnSpPr>
            <a:cxnSpLocks/>
            <a:endCxn id="58" idx="2"/>
          </p:cNvCxnSpPr>
          <p:nvPr/>
        </p:nvCxnSpPr>
        <p:spPr>
          <a:xfrm>
            <a:off x="1183178" y="1424151"/>
            <a:ext cx="559165" cy="23506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575C9F6-A379-CA4E-A477-17E0F0822EF8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1216079" y="1440971"/>
            <a:ext cx="526264" cy="72894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D782616-8B3F-B240-9C45-10A06C48F045}"/>
              </a:ext>
            </a:extLst>
          </p:cNvPr>
          <p:cNvCxnSpPr>
            <a:cxnSpLocks/>
            <a:endCxn id="65" idx="3"/>
          </p:cNvCxnSpPr>
          <p:nvPr/>
        </p:nvCxnSpPr>
        <p:spPr>
          <a:xfrm>
            <a:off x="1218973" y="1424150"/>
            <a:ext cx="585482" cy="1398725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37209B7-2E3C-514A-BADF-1F3882CA27F9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1287571" y="1148509"/>
            <a:ext cx="454772" cy="122258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B5872E3-4C18-D348-9A75-F536FCA0536A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1233976" y="1659211"/>
            <a:ext cx="508367" cy="82801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73AFDE6-0A5D-DE4B-BCF1-F75390B96088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1218973" y="2169913"/>
            <a:ext cx="523370" cy="29312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AD3A5B6-879E-7D48-9572-71AF1A98D618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1194538" y="2469739"/>
            <a:ext cx="547805" cy="21087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66422A8-F962-8348-BAE0-CD59484D5250}"/>
              </a:ext>
            </a:extLst>
          </p:cNvPr>
          <p:cNvGrpSpPr/>
          <p:nvPr/>
        </p:nvGrpSpPr>
        <p:grpSpPr>
          <a:xfrm>
            <a:off x="4078492" y="1064527"/>
            <a:ext cx="3346998" cy="1844003"/>
            <a:chOff x="246687" y="3535512"/>
            <a:chExt cx="3575102" cy="1816815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9C68A3E-2521-BA40-8B68-BE3AA60464D4}"/>
                </a:ext>
              </a:extLst>
            </p:cNvPr>
            <p:cNvSpPr txBox="1"/>
            <p:nvPr/>
          </p:nvSpPr>
          <p:spPr>
            <a:xfrm>
              <a:off x="2525906" y="415859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775FF71-8F70-314E-9A48-9E9F43D9D8C9}"/>
                </a:ext>
              </a:extLst>
            </p:cNvPr>
            <p:cNvGrpSpPr/>
            <p:nvPr/>
          </p:nvGrpSpPr>
          <p:grpSpPr>
            <a:xfrm>
              <a:off x="246687" y="3535512"/>
              <a:ext cx="3575102" cy="1816815"/>
              <a:chOff x="81335" y="4847323"/>
              <a:chExt cx="3575102" cy="1816815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2D3BCD2F-BA66-EE40-9713-650AFAFD8778}"/>
                  </a:ext>
                </a:extLst>
              </p:cNvPr>
              <p:cNvGrpSpPr/>
              <p:nvPr/>
            </p:nvGrpSpPr>
            <p:grpSpPr>
              <a:xfrm>
                <a:off x="81335" y="4847323"/>
                <a:ext cx="3575102" cy="1816815"/>
                <a:chOff x="24364" y="4851913"/>
                <a:chExt cx="4689403" cy="1743103"/>
              </a:xfrm>
            </p:grpSpPr>
            <p:sp>
              <p:nvSpPr>
                <p:cNvPr id="119" name="Left Bracket 118">
                  <a:extLst>
                    <a:ext uri="{FF2B5EF4-FFF2-40B4-BE49-F238E27FC236}">
                      <a16:creationId xmlns:a16="http://schemas.microsoft.com/office/drawing/2014/main" id="{BDEF68F4-4232-4942-8CB3-FC2EE6703A62}"/>
                    </a:ext>
                  </a:extLst>
                </p:cNvPr>
                <p:cNvSpPr/>
                <p:nvPr/>
              </p:nvSpPr>
              <p:spPr>
                <a:xfrm>
                  <a:off x="1067153" y="4851913"/>
                  <a:ext cx="98659" cy="1718202"/>
                </a:xfrm>
                <a:prstGeom prst="leftBracke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ight Bracket 119">
                  <a:extLst>
                    <a:ext uri="{FF2B5EF4-FFF2-40B4-BE49-F238E27FC236}">
                      <a16:creationId xmlns:a16="http://schemas.microsoft.com/office/drawing/2014/main" id="{54F78C82-FE7B-B546-948C-D41A298AAE58}"/>
                    </a:ext>
                  </a:extLst>
                </p:cNvPr>
                <p:cNvSpPr/>
                <p:nvPr/>
              </p:nvSpPr>
              <p:spPr>
                <a:xfrm>
                  <a:off x="4623054" y="4876814"/>
                  <a:ext cx="90713" cy="1718202"/>
                </a:xfrm>
                <a:prstGeom prst="rightBracke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1" name="TextBox 120">
                      <a:extLst>
                        <a:ext uri="{FF2B5EF4-FFF2-40B4-BE49-F238E27FC236}">
                          <a16:creationId xmlns:a16="http://schemas.microsoft.com/office/drawing/2014/main" id="{1FC87F9A-29D3-E742-9583-B81C482514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64" y="5349655"/>
                      <a:ext cx="873509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64" y="5349655"/>
                      <a:ext cx="873509" cy="52322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F7115D47-6A70-1043-9A99-46F9340F2FDE}"/>
                  </a:ext>
                </a:extLst>
              </p:cNvPr>
              <p:cNvGrpSpPr/>
              <p:nvPr/>
            </p:nvGrpSpPr>
            <p:grpSpPr>
              <a:xfrm>
                <a:off x="940292" y="4971083"/>
                <a:ext cx="862031" cy="1466251"/>
                <a:chOff x="940292" y="4971083"/>
                <a:chExt cx="862031" cy="146625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F9C1F5BE-B5B1-2646-8FA7-BE6992DBB2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0292" y="5439024"/>
                      <a:ext cx="862031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(1)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0292" y="5439024"/>
                      <a:ext cx="862031" cy="541110"/>
                    </a:xfrm>
                    <a:prstGeom prst="rect">
                      <a:avLst/>
                    </a:prstGeom>
                    <a:blipFill rotWithShape="0"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E466BEA-9A20-0943-8A8D-65EC8DF7DAF0}"/>
                    </a:ext>
                  </a:extLst>
                </p:cNvPr>
                <p:cNvCxnSpPr>
                  <a:endCxn id="116" idx="0"/>
                </p:cNvCxnSpPr>
                <p:nvPr/>
              </p:nvCxnSpPr>
              <p:spPr>
                <a:xfrm>
                  <a:off x="1370220" y="4971083"/>
                  <a:ext cx="1088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E190F1DD-C208-A643-A19D-5ADE7BF0E468}"/>
                    </a:ext>
                  </a:extLst>
                </p:cNvPr>
                <p:cNvCxnSpPr>
                  <a:stCxn id="116" idx="2"/>
                </p:cNvCxnSpPr>
                <p:nvPr/>
              </p:nvCxnSpPr>
              <p:spPr>
                <a:xfrm flipH="1">
                  <a:off x="1369133" y="5980134"/>
                  <a:ext cx="2175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3CA3C5B1-2ADF-7846-B6A6-4B865BBF28A2}"/>
                  </a:ext>
                </a:extLst>
              </p:cNvPr>
              <p:cNvGrpSpPr/>
              <p:nvPr/>
            </p:nvGrpSpPr>
            <p:grpSpPr>
              <a:xfrm>
                <a:off x="1605756" y="4963933"/>
                <a:ext cx="862031" cy="1476650"/>
                <a:chOff x="1605756" y="4963933"/>
                <a:chExt cx="862031" cy="1476650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0DAEA97A-59D7-D74E-BA26-7A0AD39483B8}"/>
                    </a:ext>
                  </a:extLst>
                </p:cNvPr>
                <p:cNvCxnSpPr>
                  <a:stCxn id="114" idx="2"/>
                </p:cNvCxnSpPr>
                <p:nvPr/>
              </p:nvCxnSpPr>
              <p:spPr>
                <a:xfrm flipH="1">
                  <a:off x="2034238" y="5983383"/>
                  <a:ext cx="2534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4" name="TextBox 113">
                      <a:extLst>
                        <a:ext uri="{FF2B5EF4-FFF2-40B4-BE49-F238E27FC236}">
                          <a16:creationId xmlns:a16="http://schemas.microsoft.com/office/drawing/2014/main" id="{B5B605F8-EFCE-654B-BFAD-0F034E13B2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05756" y="5442273"/>
                      <a:ext cx="862031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(2)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05756" y="5442273"/>
                      <a:ext cx="862031" cy="541110"/>
                    </a:xfrm>
                    <a:prstGeom prst="rect">
                      <a:avLst/>
                    </a:prstGeom>
                    <a:blipFill rotWithShape="0"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7487D094-4417-2843-8566-1DA93B0EA8C7}"/>
                    </a:ext>
                  </a:extLst>
                </p:cNvPr>
                <p:cNvCxnSpPr>
                  <a:endCxn id="114" idx="0"/>
                </p:cNvCxnSpPr>
                <p:nvPr/>
              </p:nvCxnSpPr>
              <p:spPr>
                <a:xfrm>
                  <a:off x="2035505" y="4963933"/>
                  <a:ext cx="1267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82666501-4DFF-4049-B7CE-FE77801506FD}"/>
                  </a:ext>
                </a:extLst>
              </p:cNvPr>
              <p:cNvGrpSpPr/>
              <p:nvPr/>
            </p:nvGrpSpPr>
            <p:grpSpPr>
              <a:xfrm>
                <a:off x="2670341" y="4937909"/>
                <a:ext cx="959493" cy="1499425"/>
                <a:chOff x="2670341" y="4937909"/>
                <a:chExt cx="959493" cy="1499425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61F298D7-C41D-F547-8C22-6F490BB28CA4}"/>
                    </a:ext>
                  </a:extLst>
                </p:cNvPr>
                <p:cNvCxnSpPr>
                  <a:stCxn id="112" idx="2"/>
                </p:cNvCxnSpPr>
                <p:nvPr/>
              </p:nvCxnSpPr>
              <p:spPr>
                <a:xfrm flipH="1">
                  <a:off x="3149129" y="5980134"/>
                  <a:ext cx="959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EA185D0F-EB62-2541-8ADD-EC4619EF6D21}"/>
                    </a:ext>
                  </a:extLst>
                </p:cNvPr>
                <p:cNvCxnSpPr>
                  <a:endCxn id="112" idx="0"/>
                </p:cNvCxnSpPr>
                <p:nvPr/>
              </p:nvCxnSpPr>
              <p:spPr>
                <a:xfrm>
                  <a:off x="3149129" y="4937909"/>
                  <a:ext cx="959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24197098-F845-E248-AB30-E192A889A5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0341" y="5439024"/>
                      <a:ext cx="959493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70341" y="5439024"/>
                      <a:ext cx="959493" cy="541110"/>
                    </a:xfrm>
                    <a:prstGeom prst="rect">
                      <a:avLst/>
                    </a:prstGeom>
                    <a:blipFill rotWithShape="0"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0A7A387-DC9B-AC42-A024-DABB9AE725CD}"/>
              </a:ext>
            </a:extLst>
          </p:cNvPr>
          <p:cNvGrpSpPr/>
          <p:nvPr/>
        </p:nvGrpSpPr>
        <p:grpSpPr>
          <a:xfrm>
            <a:off x="7631004" y="974327"/>
            <a:ext cx="4560996" cy="1946173"/>
            <a:chOff x="-35390" y="4994485"/>
            <a:chExt cx="4890013" cy="18158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764AF36-20A2-7C40-ABE7-42BBA40C5C1D}"/>
                    </a:ext>
                  </a:extLst>
                </p:cNvPr>
                <p:cNvSpPr txBox="1"/>
                <p:nvPr/>
              </p:nvSpPr>
              <p:spPr>
                <a:xfrm>
                  <a:off x="2093610" y="5644046"/>
                  <a:ext cx="1509228" cy="5416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[1](2)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60" name="TextBox 7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3610" y="5644046"/>
                  <a:ext cx="1509228" cy="54162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3A4F111-53D9-354A-8C13-1AE5A5E884A1}"/>
                </a:ext>
              </a:extLst>
            </p:cNvPr>
            <p:cNvGrpSpPr/>
            <p:nvPr/>
          </p:nvGrpSpPr>
          <p:grpSpPr>
            <a:xfrm>
              <a:off x="-35390" y="4994485"/>
              <a:ext cx="4890013" cy="1815871"/>
              <a:chOff x="7159615" y="4693827"/>
              <a:chExt cx="4890013" cy="1815871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2371E003-1D60-3742-8755-DB3BE374A24E}"/>
                  </a:ext>
                </a:extLst>
              </p:cNvPr>
              <p:cNvGrpSpPr/>
              <p:nvPr/>
            </p:nvGrpSpPr>
            <p:grpSpPr>
              <a:xfrm>
                <a:off x="7159615" y="4693827"/>
                <a:ext cx="4890013" cy="1815871"/>
                <a:chOff x="-467209" y="4877537"/>
                <a:chExt cx="3874405" cy="1815871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9701629E-2E55-AB4B-9FE2-13A71244A7AD}"/>
                    </a:ext>
                  </a:extLst>
                </p:cNvPr>
                <p:cNvGrpSpPr/>
                <p:nvPr/>
              </p:nvGrpSpPr>
              <p:grpSpPr>
                <a:xfrm>
                  <a:off x="-467209" y="4877537"/>
                  <a:ext cx="3821979" cy="1815871"/>
                  <a:chOff x="-695153" y="4880900"/>
                  <a:chExt cx="5013228" cy="1742197"/>
                </a:xfrm>
              </p:grpSpPr>
              <p:sp>
                <p:nvSpPr>
                  <p:cNvPr id="139" name="Left Bracket 138">
                    <a:extLst>
                      <a:ext uri="{FF2B5EF4-FFF2-40B4-BE49-F238E27FC236}">
                        <a16:creationId xmlns:a16="http://schemas.microsoft.com/office/drawing/2014/main" id="{A5DF7016-D2E7-514C-8EC3-ADB3CB075780}"/>
                      </a:ext>
                    </a:extLst>
                  </p:cNvPr>
                  <p:cNvSpPr/>
                  <p:nvPr/>
                </p:nvSpPr>
                <p:spPr>
                  <a:xfrm>
                    <a:off x="586206" y="4880900"/>
                    <a:ext cx="98659" cy="1718202"/>
                  </a:xfrm>
                  <a:prstGeom prst="leftBracke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" name="Right Bracket 139">
                    <a:extLst>
                      <a:ext uri="{FF2B5EF4-FFF2-40B4-BE49-F238E27FC236}">
                        <a16:creationId xmlns:a16="http://schemas.microsoft.com/office/drawing/2014/main" id="{C1D6D566-7E2A-2844-8DF0-6A8FA4C88E2F}"/>
                      </a:ext>
                    </a:extLst>
                  </p:cNvPr>
                  <p:cNvSpPr/>
                  <p:nvPr/>
                </p:nvSpPr>
                <p:spPr>
                  <a:xfrm>
                    <a:off x="4227362" y="4904895"/>
                    <a:ext cx="90713" cy="1718202"/>
                  </a:xfrm>
                  <a:prstGeom prst="rightBracke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1" name="TextBox 140">
                        <a:extLst>
                          <a:ext uri="{FF2B5EF4-FFF2-40B4-BE49-F238E27FC236}">
                            <a16:creationId xmlns:a16="http://schemas.microsoft.com/office/drawing/2014/main" id="{571E39E3-BD98-BA44-AD3A-B7DCC34FD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695153" y="5397810"/>
                        <a:ext cx="1310693" cy="51964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800" b="0" dirty="0"/>
                          <a:t> </a:t>
                        </a:r>
                        <a14:m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charset="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[1]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</a:rPr>
                              <m:t>=</m:t>
                            </m:r>
                          </m:oMath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24" name="TextBox 1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-695153" y="5397810"/>
                        <a:ext cx="1310693" cy="519648"/>
                      </a:xfrm>
                      <a:prstGeom prst="rect">
                        <a:avLst/>
                      </a:prstGeom>
                      <a:blipFill rotWithShape="0">
                        <a:blip r:embed="rId2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001C866-582D-2943-B419-D2811AC41EEA}"/>
                    </a:ext>
                  </a:extLst>
                </p:cNvPr>
                <p:cNvGrpSpPr/>
                <p:nvPr/>
              </p:nvGrpSpPr>
              <p:grpSpPr>
                <a:xfrm>
                  <a:off x="536157" y="5019274"/>
                  <a:ext cx="990482" cy="1418060"/>
                  <a:chOff x="536157" y="5019274"/>
                  <a:chExt cx="990482" cy="141806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6" name="TextBox 135">
                        <a:extLst>
                          <a:ext uri="{FF2B5EF4-FFF2-40B4-BE49-F238E27FC236}">
                            <a16:creationId xmlns:a16="http://schemas.microsoft.com/office/drawing/2014/main" id="{D9BDBE44-AA17-D54F-8638-7A9B20568EF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6157" y="5505362"/>
                        <a:ext cx="990482" cy="5416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[1](1)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6157" y="5505362"/>
                        <a:ext cx="990482" cy="541623"/>
                      </a:xfrm>
                      <a:prstGeom prst="rect">
                        <a:avLst/>
                      </a:prstGeom>
                      <a:blipFill rotWithShape="0">
                        <a:blip r:embed="rId2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7F70F927-6D3F-A246-89A3-0D82AA118AD0}"/>
                      </a:ext>
                    </a:extLst>
                  </p:cNvPr>
                  <p:cNvCxnSpPr/>
                  <p:nvPr/>
                </p:nvCxnSpPr>
                <p:spPr>
                  <a:xfrm>
                    <a:off x="886792" y="5019274"/>
                    <a:ext cx="1088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3EDD9AF6-1F1A-4A47-B841-C91D2BC97C2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86313" y="5980134"/>
                    <a:ext cx="2175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26D6F16E-B5F7-8445-BFCB-21FDAA39A46F}"/>
                    </a:ext>
                  </a:extLst>
                </p:cNvPr>
                <p:cNvGrpSpPr/>
                <p:nvPr/>
              </p:nvGrpSpPr>
              <p:grpSpPr>
                <a:xfrm>
                  <a:off x="1719958" y="5030015"/>
                  <a:ext cx="7853" cy="1424160"/>
                  <a:chOff x="1719958" y="5030015"/>
                  <a:chExt cx="7853" cy="1424160"/>
                </a:xfrm>
              </p:grpSpPr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2DFFE118-3B52-104F-815C-24C8688D276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719958" y="5996975"/>
                    <a:ext cx="2534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9CE1B52C-303E-A145-9EE7-33357A1547C9}"/>
                      </a:ext>
                    </a:extLst>
                  </p:cNvPr>
                  <p:cNvCxnSpPr/>
                  <p:nvPr/>
                </p:nvCxnSpPr>
                <p:spPr>
                  <a:xfrm>
                    <a:off x="1726544" y="5030015"/>
                    <a:ext cx="1267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7B1D0269-2610-D242-AA73-56355B569059}"/>
                    </a:ext>
                  </a:extLst>
                </p:cNvPr>
                <p:cNvGrpSpPr/>
                <p:nvPr/>
              </p:nvGrpSpPr>
              <p:grpSpPr>
                <a:xfrm>
                  <a:off x="2382551" y="5019274"/>
                  <a:ext cx="1024645" cy="1418060"/>
                  <a:chOff x="2382551" y="5019274"/>
                  <a:chExt cx="1024645" cy="1418060"/>
                </a:xfrm>
              </p:grpSpPr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9B3F0F30-9415-4C4D-913A-2E23112BCFF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50024" y="5980134"/>
                    <a:ext cx="959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CB1E4188-D89A-AF43-933F-9E91CD7C3851}"/>
                      </a:ext>
                    </a:extLst>
                  </p:cNvPr>
                  <p:cNvCxnSpPr/>
                  <p:nvPr/>
                </p:nvCxnSpPr>
                <p:spPr>
                  <a:xfrm>
                    <a:off x="2846734" y="5019274"/>
                    <a:ext cx="959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1C812E52-24FB-A142-9FEF-A593FF93EBF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82551" y="5501786"/>
                        <a:ext cx="1024645" cy="5416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[1](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15" name="TextBox 11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82551" y="5501786"/>
                        <a:ext cx="1024645" cy="541623"/>
                      </a:xfrm>
                      <a:prstGeom prst="rect">
                        <a:avLst/>
                      </a:prstGeom>
                      <a:blipFill rotWithShape="0">
                        <a:blip r:embed="rId3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9EEAE8A-1323-774E-8313-9D3BA8969784}"/>
                  </a:ext>
                </a:extLst>
              </p:cNvPr>
              <p:cNvSpPr txBox="1"/>
              <p:nvPr/>
            </p:nvSpPr>
            <p:spPr>
              <a:xfrm>
                <a:off x="10541955" y="5352327"/>
                <a:ext cx="341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dirty="0"/>
                  <a:t>…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862991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3EF6D-BF17-864B-87CD-7CCA72A86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0553"/>
            <a:ext cx="10515600" cy="1325563"/>
          </a:xfrm>
        </p:spPr>
        <p:txBody>
          <a:bodyPr/>
          <a:lstStyle/>
          <a:p>
            <a:r>
              <a:rPr lang="en-US" dirty="0"/>
              <a:t>Activation functions and cost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CF756-3EA2-1C47-B05C-DB7AA2FD8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944" y="809490"/>
            <a:ext cx="3699933" cy="51117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Some Activation functions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81F541-144E-CD4D-9DDD-21143731411D}"/>
              </a:ext>
            </a:extLst>
          </p:cNvPr>
          <p:cNvGrpSpPr/>
          <p:nvPr/>
        </p:nvGrpSpPr>
        <p:grpSpPr>
          <a:xfrm>
            <a:off x="806351" y="1435813"/>
            <a:ext cx="3291515" cy="2284083"/>
            <a:chOff x="417573" y="596702"/>
            <a:chExt cx="3787255" cy="30171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AEE210-D2EE-6741-A3A5-69907A861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65" y="1288300"/>
              <a:ext cx="3029046" cy="13609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85CB40-78A2-AE43-857C-3FE97DAF5E3B}"/>
                </a:ext>
              </a:extLst>
            </p:cNvPr>
            <p:cNvSpPr txBox="1"/>
            <p:nvPr/>
          </p:nvSpPr>
          <p:spPr>
            <a:xfrm>
              <a:off x="2207881" y="596702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13E9D63-C9FA-A84A-AB0A-0CAF84F73DB9}"/>
                </a:ext>
              </a:extLst>
            </p:cNvPr>
            <p:cNvGrpSpPr/>
            <p:nvPr/>
          </p:nvGrpSpPr>
          <p:grpSpPr>
            <a:xfrm>
              <a:off x="417573" y="1043923"/>
              <a:ext cx="3787255" cy="2569906"/>
              <a:chOff x="833550" y="1518557"/>
              <a:chExt cx="3787255" cy="256990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4993E7E-2C2F-2B41-B15C-558420F547AD}"/>
                  </a:ext>
                </a:extLst>
              </p:cNvPr>
              <p:cNvGrpSpPr/>
              <p:nvPr/>
            </p:nvGrpSpPr>
            <p:grpSpPr>
              <a:xfrm>
                <a:off x="895351" y="1518557"/>
                <a:ext cx="3445328" cy="1567543"/>
                <a:chOff x="653144" y="1469572"/>
                <a:chExt cx="3445328" cy="1567543"/>
              </a:xfrm>
            </p:grpSpPr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F6A4554E-2948-2447-B884-8F066F018CA3}"/>
                    </a:ext>
                  </a:extLst>
                </p:cNvPr>
                <p:cNvCxnSpPr/>
                <p:nvPr/>
              </p:nvCxnSpPr>
              <p:spPr>
                <a:xfrm>
                  <a:off x="653144" y="30371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B2CE7350-A43C-5D48-94CF-DCF39DDC1B03}"/>
                    </a:ext>
                  </a:extLst>
                </p:cNvPr>
                <p:cNvCxnSpPr/>
                <p:nvPr/>
              </p:nvCxnSpPr>
              <p:spPr>
                <a:xfrm flipV="1">
                  <a:off x="2375808" y="1469572"/>
                  <a:ext cx="0" cy="1567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F7A4CF-960A-2A4A-9F06-BABE8999E761}"/>
                  </a:ext>
                </a:extLst>
              </p:cNvPr>
              <p:cNvSpPr txBox="1"/>
              <p:nvPr/>
            </p:nvSpPr>
            <p:spPr>
              <a:xfrm>
                <a:off x="4238969" y="2854097"/>
                <a:ext cx="381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Century Schoolbook" charset="0"/>
                    <a:ea typeface="Century Schoolbook" charset="0"/>
                    <a:cs typeface="Century Schoolbook" charset="0"/>
                  </a:rPr>
                  <a:t>z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96B86-986E-6743-91AB-5F584C0629C3}"/>
                  </a:ext>
                </a:extLst>
              </p:cNvPr>
              <p:cNvSpPr txBox="1"/>
              <p:nvPr/>
            </p:nvSpPr>
            <p:spPr>
              <a:xfrm>
                <a:off x="833550" y="3457931"/>
                <a:ext cx="1576072" cy="55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sigmoid: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E9AAD2D-162D-D846-ABB5-F113695DAADC}"/>
                      </a:ext>
                    </a:extLst>
                  </p:cNvPr>
                  <p:cNvSpPr txBox="1"/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1D58DB-75A5-C547-91F5-34579F2EE99F}"/>
              </a:ext>
            </a:extLst>
          </p:cNvPr>
          <p:cNvGrpSpPr/>
          <p:nvPr/>
        </p:nvGrpSpPr>
        <p:grpSpPr>
          <a:xfrm>
            <a:off x="6096000" y="1102098"/>
            <a:ext cx="3912917" cy="2126031"/>
            <a:chOff x="7230413" y="866224"/>
            <a:chExt cx="3829563" cy="24148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00C232-BAF8-A047-8C63-A13084EDBF85}"/>
                </a:ext>
              </a:extLst>
            </p:cNvPr>
            <p:cNvSpPr txBox="1"/>
            <p:nvPr/>
          </p:nvSpPr>
          <p:spPr>
            <a:xfrm>
              <a:off x="10654096" y="2087075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422ECF-EAEC-6B47-B7DD-6CF6208B4263}"/>
                </a:ext>
              </a:extLst>
            </p:cNvPr>
            <p:cNvSpPr txBox="1"/>
            <p:nvPr/>
          </p:nvSpPr>
          <p:spPr>
            <a:xfrm>
              <a:off x="8953076" y="866224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1BFB589-F1DD-164C-B67C-6A0A8EE3AA4D}"/>
                </a:ext>
              </a:extLst>
            </p:cNvPr>
            <p:cNvGrpSpPr/>
            <p:nvPr/>
          </p:nvGrpSpPr>
          <p:grpSpPr>
            <a:xfrm>
              <a:off x="7230413" y="1271473"/>
              <a:ext cx="3445328" cy="2009603"/>
              <a:chOff x="7270617" y="1253738"/>
              <a:chExt cx="3445328" cy="200960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5B7A709-36B3-6E41-B84D-6FC5A5A1F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8758" y="1578060"/>
                <a:ext cx="3029046" cy="1360957"/>
              </a:xfrm>
              <a:prstGeom prst="rect">
                <a:avLst/>
              </a:prstGeom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96E5137-89ED-D44D-9B73-9277E22424A1}"/>
                  </a:ext>
                </a:extLst>
              </p:cNvPr>
              <p:cNvGrpSpPr/>
              <p:nvPr/>
            </p:nvGrpSpPr>
            <p:grpSpPr>
              <a:xfrm>
                <a:off x="7270617" y="1253738"/>
                <a:ext cx="3445328" cy="2009603"/>
                <a:chOff x="7270617" y="1253738"/>
                <a:chExt cx="3445328" cy="2009603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2E7CA3FE-34FF-6748-8164-94E28118D656}"/>
                    </a:ext>
                  </a:extLst>
                </p:cNvPr>
                <p:cNvCxnSpPr/>
                <p:nvPr/>
              </p:nvCxnSpPr>
              <p:spPr>
                <a:xfrm>
                  <a:off x="7270617" y="22489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C66327E0-04A1-974C-A5E3-06848C4A98BB}"/>
                    </a:ext>
                  </a:extLst>
                </p:cNvPr>
                <p:cNvCxnSpPr/>
                <p:nvPr/>
              </p:nvCxnSpPr>
              <p:spPr>
                <a:xfrm>
                  <a:off x="8993546" y="1253738"/>
                  <a:ext cx="0" cy="200960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1C6BC4-FD4D-C747-9BD7-82E84142B8A2}"/>
              </a:ext>
            </a:extLst>
          </p:cNvPr>
          <p:cNvGrpSpPr/>
          <p:nvPr/>
        </p:nvGrpSpPr>
        <p:grpSpPr>
          <a:xfrm>
            <a:off x="1132024" y="4331549"/>
            <a:ext cx="3253705" cy="1891416"/>
            <a:chOff x="417573" y="3888840"/>
            <a:chExt cx="3737476" cy="240354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84132BD-26E2-EB4D-A067-9D6DD49DB263}"/>
                </a:ext>
              </a:extLst>
            </p:cNvPr>
            <p:cNvGrpSpPr/>
            <p:nvPr/>
          </p:nvGrpSpPr>
          <p:grpSpPr>
            <a:xfrm>
              <a:off x="417573" y="3888840"/>
              <a:ext cx="3737476" cy="2403547"/>
              <a:chOff x="417573" y="3888840"/>
              <a:chExt cx="3737476" cy="240354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743E115-1681-CD4F-AD99-0BC1FEAD2788}"/>
                  </a:ext>
                </a:extLst>
              </p:cNvPr>
              <p:cNvGrpSpPr/>
              <p:nvPr/>
            </p:nvGrpSpPr>
            <p:grpSpPr>
              <a:xfrm>
                <a:off x="417573" y="4358467"/>
                <a:ext cx="3737476" cy="1933920"/>
                <a:chOff x="435050" y="3804505"/>
                <a:chExt cx="3737476" cy="1933920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508B53F4-D4BD-B34C-BB47-B6B191343B02}"/>
                    </a:ext>
                  </a:extLst>
                </p:cNvPr>
                <p:cNvGrpSpPr/>
                <p:nvPr/>
              </p:nvGrpSpPr>
              <p:grpSpPr>
                <a:xfrm>
                  <a:off x="435050" y="3804505"/>
                  <a:ext cx="3737476" cy="1933920"/>
                  <a:chOff x="895351" y="1518557"/>
                  <a:chExt cx="3737476" cy="1933920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799E73FA-3374-DF4B-B73D-0BBC3F507372}"/>
                      </a:ext>
                    </a:extLst>
                  </p:cNvPr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2A350704-38A6-0F47-B331-12E6778AB5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Straight Arrow Connector 32">
                      <a:extLst>
                        <a:ext uri="{FF2B5EF4-FFF2-40B4-BE49-F238E27FC236}">
                          <a16:creationId xmlns:a16="http://schemas.microsoft.com/office/drawing/2014/main" id="{1D51455A-7921-1C4C-A7AD-2F026233DA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99AD97A3-4FC1-8341-88C7-1859CD847726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991" y="2867702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6E68CFE-B55C-A649-9F21-7EAC5CDD50D0}"/>
                    </a:ext>
                  </a:extLst>
                </p:cNvPr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9097A4A7-9A9E-B742-9FB0-0A045E3D0766}"/>
                    </a:ext>
                  </a:extLst>
                </p:cNvPr>
                <p:cNvCxnSpPr/>
                <p:nvPr/>
              </p:nvCxnSpPr>
              <p:spPr>
                <a:xfrm flipV="1">
                  <a:off x="592667" y="5361126"/>
                  <a:ext cx="1565047" cy="9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934B28-2502-6540-B081-B8AFF9053638}"/>
                  </a:ext>
                </a:extLst>
              </p:cNvPr>
              <p:cNvSpPr txBox="1"/>
              <p:nvPr/>
            </p:nvSpPr>
            <p:spPr>
              <a:xfrm>
                <a:off x="2142486" y="3888840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a</a:t>
                </a:r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D0D2347-A952-084D-BDEC-E42BE8514F84}"/>
                </a:ext>
              </a:extLst>
            </p:cNvPr>
            <p:cNvCxnSpPr/>
            <p:nvPr/>
          </p:nvCxnSpPr>
          <p:spPr>
            <a:xfrm flipV="1">
              <a:off x="575189" y="5913798"/>
              <a:ext cx="1574887" cy="12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105AABE-D671-0A42-97E3-6E530C1BF765}"/>
              </a:ext>
            </a:extLst>
          </p:cNvPr>
          <p:cNvGrpSpPr/>
          <p:nvPr/>
        </p:nvGrpSpPr>
        <p:grpSpPr>
          <a:xfrm>
            <a:off x="6308671" y="3719896"/>
            <a:ext cx="3851208" cy="2531779"/>
            <a:chOff x="7208768" y="3794717"/>
            <a:chExt cx="3851208" cy="239414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A364C6C-C9E6-6D45-B5D7-8219E3579909}"/>
                </a:ext>
              </a:extLst>
            </p:cNvPr>
            <p:cNvGrpSpPr/>
            <p:nvPr/>
          </p:nvGrpSpPr>
          <p:grpSpPr>
            <a:xfrm>
              <a:off x="7208768" y="4244096"/>
              <a:ext cx="3851208" cy="1944766"/>
              <a:chOff x="435050" y="3804505"/>
              <a:chExt cx="3827164" cy="1944766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52890AA-C5CE-BA44-9866-FD9FB8898C51}"/>
                  </a:ext>
                </a:extLst>
              </p:cNvPr>
              <p:cNvGrpSpPr/>
              <p:nvPr/>
            </p:nvGrpSpPr>
            <p:grpSpPr>
              <a:xfrm>
                <a:off x="435050" y="3804505"/>
                <a:ext cx="3827164" cy="1944766"/>
                <a:chOff x="895351" y="1518557"/>
                <a:chExt cx="3827164" cy="1944766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04B9BEC7-A6CB-2D41-933C-61D6F4322BEB}"/>
                    </a:ext>
                  </a:extLst>
                </p:cNvPr>
                <p:cNvGrpSpPr/>
                <p:nvPr/>
              </p:nvGrpSpPr>
              <p:grpSpPr>
                <a:xfrm>
                  <a:off x="895351" y="1518557"/>
                  <a:ext cx="3445328" cy="1567543"/>
                  <a:chOff x="653144" y="1469572"/>
                  <a:chExt cx="3445328" cy="1567543"/>
                </a:xfrm>
              </p:grpSpPr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A9F1BC28-985B-244A-9803-BE1155C66DDC}"/>
                      </a:ext>
                    </a:extLst>
                  </p:cNvPr>
                  <p:cNvCxnSpPr/>
                  <p:nvPr/>
                </p:nvCxnSpPr>
                <p:spPr>
                  <a:xfrm>
                    <a:off x="653144" y="3037115"/>
                    <a:ext cx="344532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390F0044-A984-5A4D-B89C-BAC1CBCE271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375808" y="1469572"/>
                    <a:ext cx="0" cy="156754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FEE06E9-8FA3-EA41-9A31-C745DE35CAE2}"/>
                    </a:ext>
                  </a:extLst>
                </p:cNvPr>
                <p:cNvSpPr txBox="1"/>
                <p:nvPr/>
              </p:nvSpPr>
              <p:spPr>
                <a:xfrm>
                  <a:off x="4340679" y="2878548"/>
                  <a:ext cx="38183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>
                      <a:latin typeface="Century Schoolbook" charset="0"/>
                      <a:ea typeface="Century Schoolbook" charset="0"/>
                      <a:cs typeface="Century Schoolbook" charset="0"/>
                    </a:rPr>
                    <a:t>z</a:t>
                  </a:r>
                </a:p>
              </p:txBody>
            </p:sp>
          </p:grp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4C4F968-0C0B-3D4B-89DD-825E1B274393}"/>
                  </a:ext>
                </a:extLst>
              </p:cNvPr>
              <p:cNvCxnSpPr/>
              <p:nvPr/>
            </p:nvCxnSpPr>
            <p:spPr>
              <a:xfrm flipV="1">
                <a:off x="2157715" y="3939902"/>
                <a:ext cx="1427918" cy="1422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84527B3-1A53-3A4B-A26A-04D185E017AD}"/>
                  </a:ext>
                </a:extLst>
              </p:cNvPr>
              <p:cNvCxnSpPr/>
              <p:nvPr/>
            </p:nvCxnSpPr>
            <p:spPr>
              <a:xfrm flipV="1">
                <a:off x="654371" y="5361128"/>
                <a:ext cx="1503343" cy="1463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54FF6D-8A04-C14D-B60A-6A87B5ED1C2C}"/>
                </a:ext>
              </a:extLst>
            </p:cNvPr>
            <p:cNvSpPr txBox="1"/>
            <p:nvPr/>
          </p:nvSpPr>
          <p:spPr>
            <a:xfrm>
              <a:off x="8931431" y="3794717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09358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45209-C673-0F48-ACF7-2053DD17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no-linear activation function 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62D202-0595-0442-99A2-3E0A237E6ADB}"/>
              </a:ext>
            </a:extLst>
          </p:cNvPr>
          <p:cNvGrpSpPr/>
          <p:nvPr/>
        </p:nvGrpSpPr>
        <p:grpSpPr>
          <a:xfrm>
            <a:off x="838200" y="2257482"/>
            <a:ext cx="4738903" cy="2105670"/>
            <a:chOff x="702527" y="1418581"/>
            <a:chExt cx="4155223" cy="2105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11DC113-738B-B946-A438-BD2B6FA66EAE}"/>
                    </a:ext>
                  </a:extLst>
                </p:cNvPr>
                <p:cNvSpPr txBox="1"/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207DDF2-5D2F-A942-BD0E-509E6738618C}"/>
                    </a:ext>
                  </a:extLst>
                </p:cNvPr>
                <p:cNvSpPr txBox="1"/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9921D8-E669-5742-95B7-1D86F42E1630}"/>
                    </a:ext>
                  </a:extLst>
                </p:cNvPr>
                <p:cNvSpPr txBox="1"/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8B9A1A9-4DA7-7F41-A465-67BD7C14DAC6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 flipV="1">
              <a:off x="2574163" y="2460559"/>
              <a:ext cx="513359" cy="7134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EB0F584-1D07-AD41-833E-1BA7FE5D6FA0}"/>
                </a:ext>
              </a:extLst>
            </p:cNvPr>
            <p:cNvCxnSpPr>
              <a:stCxn id="19" idx="6"/>
              <a:endCxn id="21" idx="2"/>
            </p:cNvCxnSpPr>
            <p:nvPr/>
          </p:nvCxnSpPr>
          <p:spPr>
            <a:xfrm>
              <a:off x="2574163" y="2460560"/>
              <a:ext cx="51335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4F4C2F-06A0-0242-A8D6-8CBE8885922D}"/>
                </a:ext>
              </a:extLst>
            </p:cNvPr>
            <p:cNvCxnSpPr/>
            <p:nvPr/>
          </p:nvCxnSpPr>
          <p:spPr>
            <a:xfrm>
              <a:off x="3636299" y="2469304"/>
              <a:ext cx="846433" cy="846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624671-887A-8B49-90C4-297C8ABD7F6D}"/>
                </a:ext>
              </a:extLst>
            </p:cNvPr>
            <p:cNvSpPr/>
            <p:nvPr/>
          </p:nvSpPr>
          <p:spPr>
            <a:xfrm>
              <a:off x="2028976" y="1441721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89D0B4B-7B86-E940-82D7-174662C2328D}"/>
                </a:ext>
              </a:extLst>
            </p:cNvPr>
            <p:cNvCxnSpPr>
              <a:stCxn id="16" idx="6"/>
              <a:endCxn id="21" idx="2"/>
            </p:cNvCxnSpPr>
            <p:nvPr/>
          </p:nvCxnSpPr>
          <p:spPr>
            <a:xfrm>
              <a:off x="2574163" y="1748214"/>
              <a:ext cx="513359" cy="7123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D0AB654-755D-F44C-A25B-BA3F0AF774E0}"/>
                    </a:ext>
                  </a:extLst>
                </p:cNvPr>
                <p:cNvSpPr txBox="1"/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843CCC0-0FA5-3042-951C-A22324590427}"/>
                </a:ext>
              </a:extLst>
            </p:cNvPr>
            <p:cNvSpPr/>
            <p:nvPr/>
          </p:nvSpPr>
          <p:spPr>
            <a:xfrm>
              <a:off x="2028976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C057C94-5810-1A4E-BAA2-8596BFDB14D3}"/>
                </a:ext>
              </a:extLst>
            </p:cNvPr>
            <p:cNvSpPr/>
            <p:nvPr/>
          </p:nvSpPr>
          <p:spPr>
            <a:xfrm>
              <a:off x="2028976" y="2866412"/>
              <a:ext cx="545187" cy="61523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C0A4839-50ED-C149-AED2-56FD786AEEF6}"/>
                </a:ext>
              </a:extLst>
            </p:cNvPr>
            <p:cNvSpPr/>
            <p:nvPr/>
          </p:nvSpPr>
          <p:spPr>
            <a:xfrm>
              <a:off x="3087522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E9CE09E-9723-6543-9A4B-3D6BBDA8DA39}"/>
                </a:ext>
              </a:extLst>
            </p:cNvPr>
            <p:cNvCxnSpPr>
              <a:stCxn id="12" idx="3"/>
              <a:endCxn id="19" idx="2"/>
            </p:cNvCxnSpPr>
            <p:nvPr/>
          </p:nvCxnSpPr>
          <p:spPr>
            <a:xfrm flipV="1">
              <a:off x="1243745" y="2460559"/>
              <a:ext cx="785231" cy="737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8A53252-6086-B341-9F2F-63658204C282}"/>
                </a:ext>
              </a:extLst>
            </p:cNvPr>
            <p:cNvCxnSpPr>
              <a:stCxn id="12" idx="3"/>
              <a:endCxn id="20" idx="2"/>
            </p:cNvCxnSpPr>
            <p:nvPr/>
          </p:nvCxnSpPr>
          <p:spPr>
            <a:xfrm flipV="1">
              <a:off x="1243745" y="3174027"/>
              <a:ext cx="785230" cy="242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E6727C4-3CDF-5441-A1F2-D3D399696153}"/>
                </a:ext>
              </a:extLst>
            </p:cNvPr>
            <p:cNvCxnSpPr>
              <a:stCxn id="12" idx="3"/>
              <a:endCxn id="16" idx="2"/>
            </p:cNvCxnSpPr>
            <p:nvPr/>
          </p:nvCxnSpPr>
          <p:spPr>
            <a:xfrm flipV="1">
              <a:off x="1243745" y="1748214"/>
              <a:ext cx="785231" cy="14500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0F0E3D1-0084-3843-9258-611926B81D41}"/>
                </a:ext>
              </a:extLst>
            </p:cNvPr>
            <p:cNvCxnSpPr>
              <a:stCxn id="11" idx="3"/>
              <a:endCxn id="19" idx="2"/>
            </p:cNvCxnSpPr>
            <p:nvPr/>
          </p:nvCxnSpPr>
          <p:spPr>
            <a:xfrm flipV="1">
              <a:off x="1230657" y="2460560"/>
              <a:ext cx="798320" cy="1085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258333-27FE-7A45-A3EE-C7B5D3423161}"/>
                </a:ext>
              </a:extLst>
            </p:cNvPr>
            <p:cNvCxnSpPr>
              <a:stCxn id="11" idx="3"/>
              <a:endCxn id="16" idx="2"/>
            </p:cNvCxnSpPr>
            <p:nvPr/>
          </p:nvCxnSpPr>
          <p:spPr>
            <a:xfrm flipV="1">
              <a:off x="1230657" y="1748215"/>
              <a:ext cx="798320" cy="72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08DBEC3-318F-5F4F-98A6-2DD95809D802}"/>
                </a:ext>
              </a:extLst>
            </p:cNvPr>
            <p:cNvCxnSpPr>
              <a:stCxn id="11" idx="3"/>
              <a:endCxn id="20" idx="2"/>
            </p:cNvCxnSpPr>
            <p:nvPr/>
          </p:nvCxnSpPr>
          <p:spPr>
            <a:xfrm>
              <a:off x="1230657" y="2471417"/>
              <a:ext cx="798320" cy="7026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3184DF8-8FEA-904D-94F3-2C5F48650D82}"/>
                </a:ext>
              </a:extLst>
            </p:cNvPr>
            <p:cNvCxnSpPr>
              <a:stCxn id="10" idx="3"/>
              <a:endCxn id="16" idx="2"/>
            </p:cNvCxnSpPr>
            <p:nvPr/>
          </p:nvCxnSpPr>
          <p:spPr>
            <a:xfrm>
              <a:off x="1243312" y="1744539"/>
              <a:ext cx="785663" cy="3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46A77B-C342-2F4F-9306-05EEB2F1C640}"/>
                </a:ext>
              </a:extLst>
            </p:cNvPr>
            <p:cNvCxnSpPr>
              <a:stCxn id="10" idx="3"/>
              <a:endCxn id="19" idx="2"/>
            </p:cNvCxnSpPr>
            <p:nvPr/>
          </p:nvCxnSpPr>
          <p:spPr>
            <a:xfrm>
              <a:off x="1243312" y="1744540"/>
              <a:ext cx="785664" cy="716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618BD85-93AE-DE4B-958F-F85880F457A5}"/>
                </a:ext>
              </a:extLst>
            </p:cNvPr>
            <p:cNvCxnSpPr>
              <a:stCxn id="10" idx="3"/>
              <a:endCxn id="20" idx="2"/>
            </p:cNvCxnSpPr>
            <p:nvPr/>
          </p:nvCxnSpPr>
          <p:spPr>
            <a:xfrm>
              <a:off x="1243312" y="1744540"/>
              <a:ext cx="785664" cy="14294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789696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8353-2000-4E4A-991D-5D1354ED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functions.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66346-2D6B-3341-A504-620442290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1580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01478"/>
            <a:ext cx="5839002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en-US" altLang="zh-CN" dirty="0"/>
              <a:t>Test your understanding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A1944-FDEB-EA49-8D05-A050D31D5C6A}"/>
              </a:ext>
            </a:extLst>
          </p:cNvPr>
          <p:cNvSpPr txBox="1"/>
          <p:nvPr/>
        </p:nvSpPr>
        <p:spPr>
          <a:xfrm>
            <a:off x="6065131" y="1983545"/>
            <a:ext cx="555909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What is the relationship between logits regression loss and cross entropy ?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BP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3C9EF-73B9-EF44-A0F5-33D3E7B5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55" y="159161"/>
            <a:ext cx="10219267" cy="1086320"/>
          </a:xfrm>
        </p:spPr>
        <p:txBody>
          <a:bodyPr/>
          <a:lstStyle/>
          <a:p>
            <a:r>
              <a:rPr lang="en-US" dirty="0"/>
              <a:t>Computation graph (Forward)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C5A5689-6FF3-EB49-B372-A53AF79C43E0}"/>
              </a:ext>
            </a:extLst>
          </p:cNvPr>
          <p:cNvCxnSpPr>
            <a:cxnSpLocks/>
          </p:cNvCxnSpPr>
          <p:nvPr/>
        </p:nvCxnSpPr>
        <p:spPr>
          <a:xfrm>
            <a:off x="2367935" y="1570672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B4B237-73BD-DC4E-8C4C-8962B5E38D7E}"/>
              </a:ext>
            </a:extLst>
          </p:cNvPr>
          <p:cNvCxnSpPr/>
          <p:nvPr/>
        </p:nvCxnSpPr>
        <p:spPr>
          <a:xfrm>
            <a:off x="2367935" y="2293477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44F000-C65B-244C-9A5F-84671864ACE8}"/>
              </a:ext>
            </a:extLst>
          </p:cNvPr>
          <p:cNvCxnSpPr/>
          <p:nvPr/>
        </p:nvCxnSpPr>
        <p:spPr>
          <a:xfrm flipV="1">
            <a:off x="2367935" y="2723894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11581D5-3013-EC47-B04A-A387613894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1468977"/>
                  </p:ext>
                </p:extLst>
              </p:nvPr>
            </p:nvGraphicFramePr>
            <p:xfrm>
              <a:off x="3275035" y="2344611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11581D5-3013-EC47-B04A-A387613894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1468977"/>
                  </p:ext>
                </p:extLst>
              </p:nvPr>
            </p:nvGraphicFramePr>
            <p:xfrm>
              <a:off x="3275035" y="2344611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961" b="-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400B8E-C668-3D4A-B8CB-9E6F90D7CF05}"/>
              </a:ext>
            </a:extLst>
          </p:cNvPr>
          <p:cNvCxnSpPr>
            <a:cxnSpLocks/>
          </p:cNvCxnSpPr>
          <p:nvPr/>
        </p:nvCxnSpPr>
        <p:spPr>
          <a:xfrm flipV="1">
            <a:off x="4613067" y="2293476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A9A1008-B43A-ED40-AFD9-BCD90A8BDD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2843587"/>
                  </p:ext>
                </p:extLst>
              </p:nvPr>
            </p:nvGraphicFramePr>
            <p:xfrm>
              <a:off x="5525147" y="1946349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A9A1008-B43A-ED40-AFD9-BCD90A8BDD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2843587"/>
                  </p:ext>
                </p:extLst>
              </p:nvPr>
            </p:nvGraphicFramePr>
            <p:xfrm>
              <a:off x="5525147" y="1946349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2" t="-2174" b="-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4E6651-7699-4946-8EC1-E055044C2DE6}"/>
              </a:ext>
            </a:extLst>
          </p:cNvPr>
          <p:cNvCxnSpPr/>
          <p:nvPr/>
        </p:nvCxnSpPr>
        <p:spPr>
          <a:xfrm>
            <a:off x="7716641" y="2215871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99E74A4A-D699-FE43-BBE6-48FD913538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4472155"/>
                  </p:ext>
                </p:extLst>
              </p:nvPr>
            </p:nvGraphicFramePr>
            <p:xfrm>
              <a:off x="8505254" y="1926311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=5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99E74A4A-D699-FE43-BBE6-48FD913538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4472155"/>
                  </p:ext>
                </p:extLst>
              </p:nvPr>
            </p:nvGraphicFramePr>
            <p:xfrm>
              <a:off x="8505254" y="1926311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128" b="-127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00CEB5-B5DA-3049-8AD1-D782AC18501C}"/>
                  </a:ext>
                </a:extLst>
              </p:cNvPr>
              <p:cNvSpPr txBox="1"/>
              <p:nvPr/>
            </p:nvSpPr>
            <p:spPr>
              <a:xfrm>
                <a:off x="1315269" y="1245481"/>
                <a:ext cx="11592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00CEB5-B5DA-3049-8AD1-D782AC185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269" y="1245481"/>
                <a:ext cx="11592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3754B5-1E1E-C648-BAB1-0F5F4562C4FB}"/>
                  </a:ext>
                </a:extLst>
              </p:cNvPr>
              <p:cNvSpPr txBox="1"/>
              <p:nvPr/>
            </p:nvSpPr>
            <p:spPr>
              <a:xfrm>
                <a:off x="1347906" y="2761775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3754B5-1E1E-C648-BAB1-0F5F4562C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06" y="2761775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776384-BC53-D042-BF5E-1A716EA70156}"/>
                  </a:ext>
                </a:extLst>
              </p:cNvPr>
              <p:cNvSpPr txBox="1"/>
              <p:nvPr/>
            </p:nvSpPr>
            <p:spPr>
              <a:xfrm>
                <a:off x="1322578" y="1884238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=4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776384-BC53-D042-BF5E-1A716EA70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578" y="1884238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07072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9A0D-94FD-5040-9AEA-CDA5EC02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33" y="231349"/>
            <a:ext cx="10515600" cy="1325563"/>
          </a:xfrm>
        </p:spPr>
        <p:txBody>
          <a:bodyPr/>
          <a:lstStyle/>
          <a:p>
            <a:r>
              <a:rPr lang="en-US" dirty="0"/>
              <a:t>Computation graph (Backward)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03932E-D745-6C49-B3EB-71F2EF1F985F}"/>
              </a:ext>
            </a:extLst>
          </p:cNvPr>
          <p:cNvCxnSpPr>
            <a:cxnSpLocks/>
          </p:cNvCxnSpPr>
          <p:nvPr/>
        </p:nvCxnSpPr>
        <p:spPr>
          <a:xfrm>
            <a:off x="2229533" y="1561497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02C67A-3A0D-6D42-9C2C-ACBFA060E744}"/>
              </a:ext>
            </a:extLst>
          </p:cNvPr>
          <p:cNvCxnSpPr/>
          <p:nvPr/>
        </p:nvCxnSpPr>
        <p:spPr>
          <a:xfrm>
            <a:off x="2229533" y="2284302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7652C3-742E-A04C-AC58-39FB1118633A}"/>
              </a:ext>
            </a:extLst>
          </p:cNvPr>
          <p:cNvCxnSpPr/>
          <p:nvPr/>
        </p:nvCxnSpPr>
        <p:spPr>
          <a:xfrm flipV="1">
            <a:off x="2229533" y="2714719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61ED523-7E03-D841-9E16-2614835530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303901"/>
                  </p:ext>
                </p:extLst>
              </p:nvPr>
            </p:nvGraphicFramePr>
            <p:xfrm>
              <a:off x="3136633" y="2335436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61ED523-7E03-D841-9E16-2614835530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303901"/>
                  </p:ext>
                </p:extLst>
              </p:nvPr>
            </p:nvGraphicFramePr>
            <p:xfrm>
              <a:off x="3136633" y="2335436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b="-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4CD857-D50C-7145-96AC-9042A475E6EE}"/>
              </a:ext>
            </a:extLst>
          </p:cNvPr>
          <p:cNvCxnSpPr>
            <a:cxnSpLocks/>
          </p:cNvCxnSpPr>
          <p:nvPr/>
        </p:nvCxnSpPr>
        <p:spPr>
          <a:xfrm flipV="1">
            <a:off x="4474665" y="2284301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913EF64-7547-1E44-89D9-8702CAA03D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055301"/>
                  </p:ext>
                </p:extLst>
              </p:nvPr>
            </p:nvGraphicFramePr>
            <p:xfrm>
              <a:off x="5386745" y="1937174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913EF64-7547-1E44-89D9-8702CAA03D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055301"/>
                  </p:ext>
                </p:extLst>
              </p:nvPr>
            </p:nvGraphicFramePr>
            <p:xfrm>
              <a:off x="5386745" y="1937174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2" t="-2128" b="-234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1B6D75-00F1-E44A-ACA4-51948C991DC3}"/>
              </a:ext>
            </a:extLst>
          </p:cNvPr>
          <p:cNvCxnSpPr/>
          <p:nvPr/>
        </p:nvCxnSpPr>
        <p:spPr>
          <a:xfrm>
            <a:off x="7578239" y="2206696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036BA3E-2949-4141-ADED-CD09EEE7AC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7068949"/>
                  </p:ext>
                </p:extLst>
              </p:nvPr>
            </p:nvGraphicFramePr>
            <p:xfrm>
              <a:off x="8366852" y="1917136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=5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036BA3E-2949-4141-ADED-CD09EEE7AC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7068949"/>
                  </p:ext>
                </p:extLst>
              </p:nvPr>
            </p:nvGraphicFramePr>
            <p:xfrm>
              <a:off x="8366852" y="1917136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b="-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2766A7-858C-7542-B9A8-5F9C332F6022}"/>
                  </a:ext>
                </a:extLst>
              </p:cNvPr>
              <p:cNvSpPr txBox="1"/>
              <p:nvPr/>
            </p:nvSpPr>
            <p:spPr>
              <a:xfrm>
                <a:off x="1176867" y="1236306"/>
                <a:ext cx="11592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2766A7-858C-7542-B9A8-5F9C332F6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867" y="1236306"/>
                <a:ext cx="11592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5508A8-CAED-3F4A-9D46-A0094A43F660}"/>
                  </a:ext>
                </a:extLst>
              </p:cNvPr>
              <p:cNvSpPr txBox="1"/>
              <p:nvPr/>
            </p:nvSpPr>
            <p:spPr>
              <a:xfrm>
                <a:off x="1209504" y="2752600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5508A8-CAED-3F4A-9D46-A0094A43F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504" y="2752600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AA6A64-EB35-F94E-BAA1-48E83937BB09}"/>
                  </a:ext>
                </a:extLst>
              </p:cNvPr>
              <p:cNvSpPr txBox="1"/>
              <p:nvPr/>
            </p:nvSpPr>
            <p:spPr>
              <a:xfrm>
                <a:off x="1184176" y="1875063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=4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AA6A64-EB35-F94E-BAA1-48E83937B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176" y="1875063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20277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Deep learning and backpropagation 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81000"/>
              </a:lnSpc>
              <a:buNone/>
            </a:pPr>
            <a:r>
              <a:rPr lang="en-US" dirty="0"/>
              <a:t> </a:t>
            </a:r>
            <a:r>
              <a:rPr lang="en-US" sz="3200" b="1" dirty="0"/>
              <a:t>Deep Learning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What is perception and deep learning ? 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Why deep learning is popular now ?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An example (Logistic regression)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Active functions and cost functions.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b="1" dirty="0"/>
              <a:t>Backpropagation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Computation graph (an simple example)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Forward propagation and backward propagation in DL.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Parameters initialization. 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209909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D2E89-ED1C-C747-B612-2EC3897C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along 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254F20E-2F9C-2346-9EBB-A8FD21F354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8128077"/>
                  </p:ext>
                </p:extLst>
              </p:nvPr>
            </p:nvGraphicFramePr>
            <p:xfrm>
              <a:off x="1043255" y="2529687"/>
              <a:ext cx="2532173" cy="4690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321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254F20E-2F9C-2346-9EBB-A8FD21F354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8128077"/>
                  </p:ext>
                </p:extLst>
              </p:nvPr>
            </p:nvGraphicFramePr>
            <p:xfrm>
              <a:off x="1043255" y="2529687"/>
              <a:ext cx="2532173" cy="4690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321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0" t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9D2725-8727-9645-AC7B-60A1B89B7658}"/>
                  </a:ext>
                </a:extLst>
              </p:cNvPr>
              <p:cNvSpPr txBox="1"/>
              <p:nvPr/>
            </p:nvSpPr>
            <p:spPr>
              <a:xfrm>
                <a:off x="449740" y="1911804"/>
                <a:ext cx="31328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9D2725-8727-9645-AC7B-60A1B89B7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40" y="1911804"/>
                <a:ext cx="3132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1BC0E5-CBB1-EB47-86EA-B2AC0CE4F02B}"/>
                  </a:ext>
                </a:extLst>
              </p:cNvPr>
              <p:cNvSpPr txBox="1"/>
              <p:nvPr/>
            </p:nvSpPr>
            <p:spPr>
              <a:xfrm>
                <a:off x="214389" y="3322685"/>
                <a:ext cx="548640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1BC0E5-CBB1-EB47-86EA-B2AC0CE4F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9" y="3322685"/>
                <a:ext cx="548640" cy="384657"/>
              </a:xfrm>
              <a:prstGeom prst="rect">
                <a:avLst/>
              </a:prstGeom>
              <a:blipFill>
                <a:blip r:embed="rId4"/>
                <a:stretch>
                  <a:fillRect l="-11364" t="-3226" r="-909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1A11693-992C-A74B-8E5E-AFA19AA75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3727518"/>
                  </p:ext>
                </p:extLst>
              </p:nvPr>
            </p:nvGraphicFramePr>
            <p:xfrm>
              <a:off x="3792374" y="2529686"/>
              <a:ext cx="1960612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1A11693-992C-A74B-8E5E-AFA19AA75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3727518"/>
                  </p:ext>
                </p:extLst>
              </p:nvPr>
            </p:nvGraphicFramePr>
            <p:xfrm>
              <a:off x="3792374" y="2529686"/>
              <a:ext cx="1960612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632" r="-645" b="-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AE7529-37D9-1F46-BBB3-C8EC8C0A6757}"/>
              </a:ext>
            </a:extLst>
          </p:cNvPr>
          <p:cNvCxnSpPr/>
          <p:nvPr/>
        </p:nvCxnSpPr>
        <p:spPr>
          <a:xfrm>
            <a:off x="3586054" y="2748093"/>
            <a:ext cx="206320" cy="1205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AA341D3-24A9-BE41-8CB0-C9CC10BC28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467764"/>
                  </p:ext>
                </p:extLst>
              </p:nvPr>
            </p:nvGraphicFramePr>
            <p:xfrm>
              <a:off x="10962552" y="2529686"/>
              <a:ext cx="1229448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294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y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AA341D3-24A9-BE41-8CB0-C9CC10BC28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467764"/>
                  </p:ext>
                </p:extLst>
              </p:nvPr>
            </p:nvGraphicFramePr>
            <p:xfrm>
              <a:off x="10962552" y="2529686"/>
              <a:ext cx="1229448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294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31" t="-2632" r="-1031" b="-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C0674E-F6AD-DF47-8270-E405C2BC2B6A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763029" y="2764229"/>
            <a:ext cx="280226" cy="7507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CD22714-0B87-F64B-BEB6-733EF518C6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2330984"/>
                  </p:ext>
                </p:extLst>
              </p:nvPr>
            </p:nvGraphicFramePr>
            <p:xfrm>
              <a:off x="5969932" y="2525601"/>
              <a:ext cx="2606140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61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CD22714-0B87-F64B-BEB6-733EF518C6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2330984"/>
                  </p:ext>
                </p:extLst>
              </p:nvPr>
            </p:nvGraphicFramePr>
            <p:xfrm>
              <a:off x="5969932" y="2525601"/>
              <a:ext cx="2606140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61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85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86AEF14F-1AF6-5D49-8374-2B99166473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1080900"/>
                  </p:ext>
                </p:extLst>
              </p:nvPr>
            </p:nvGraphicFramePr>
            <p:xfrm>
              <a:off x="8782331" y="2529686"/>
              <a:ext cx="1960616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86AEF14F-1AF6-5D49-8374-2B99166473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1080900"/>
                  </p:ext>
                </p:extLst>
              </p:nvPr>
            </p:nvGraphicFramePr>
            <p:xfrm>
              <a:off x="8782331" y="2529686"/>
              <a:ext cx="1960616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45" t="-2632" r="-645" b="-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2E5601-1300-9148-A4A4-BC739BCA6E91}"/>
              </a:ext>
            </a:extLst>
          </p:cNvPr>
          <p:cNvCxnSpPr/>
          <p:nvPr/>
        </p:nvCxnSpPr>
        <p:spPr>
          <a:xfrm>
            <a:off x="5755643" y="2748093"/>
            <a:ext cx="2142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6D2ABB-3768-4745-9BD9-5DE5CEF12BC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576072" y="2760144"/>
            <a:ext cx="206259" cy="4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9DC29C-BF4D-5C4D-8E84-2880DB21816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10742947" y="2764229"/>
            <a:ext cx="2196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DF1696-B1C8-344D-8F6C-FA0A9962421D}"/>
              </a:ext>
            </a:extLst>
          </p:cNvPr>
          <p:cNvCxnSpPr>
            <a:endCxn id="4" idx="1"/>
          </p:cNvCxnSpPr>
          <p:nvPr/>
        </p:nvCxnSpPr>
        <p:spPr>
          <a:xfrm flipV="1">
            <a:off x="763029" y="2764229"/>
            <a:ext cx="280226" cy="490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64EAAD-E038-9249-892B-69BE91AA135D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763029" y="2096470"/>
            <a:ext cx="280226" cy="667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EA1983-3100-2C4F-B2F3-74A9D7613688}"/>
                  </a:ext>
                </a:extLst>
              </p:cNvPr>
              <p:cNvSpPr txBox="1"/>
              <p:nvPr/>
            </p:nvSpPr>
            <p:spPr>
              <a:xfrm>
                <a:off x="5421292" y="2001507"/>
                <a:ext cx="548640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EA1983-3100-2C4F-B2F3-74A9D7613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292" y="2001507"/>
                <a:ext cx="548640" cy="384657"/>
              </a:xfrm>
              <a:prstGeom prst="rect">
                <a:avLst/>
              </a:prstGeom>
              <a:blipFill>
                <a:blip r:embed="rId9"/>
                <a:stretch>
                  <a:fillRect l="-13636" t="-3226" r="-909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379AA6-4177-334F-9960-A7BB3E8EE5C1}"/>
              </a:ext>
            </a:extLst>
          </p:cNvPr>
          <p:cNvCxnSpPr>
            <a:stCxn id="18" idx="3"/>
          </p:cNvCxnSpPr>
          <p:nvPr/>
        </p:nvCxnSpPr>
        <p:spPr>
          <a:xfrm>
            <a:off x="5969932" y="2193836"/>
            <a:ext cx="195613" cy="30673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AB49C7-8269-9D49-A303-F95B4E07730A}"/>
              </a:ext>
            </a:extLst>
          </p:cNvPr>
          <p:cNvCxnSpPr/>
          <p:nvPr/>
        </p:nvCxnSpPr>
        <p:spPr>
          <a:xfrm>
            <a:off x="6027798" y="1690688"/>
            <a:ext cx="371228" cy="712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E5264C-54D6-BA47-817F-1CECCBEB7917}"/>
                  </a:ext>
                </a:extLst>
              </p:cNvPr>
              <p:cNvSpPr txBox="1"/>
              <p:nvPr/>
            </p:nvSpPr>
            <p:spPr>
              <a:xfrm>
                <a:off x="0" y="2609358"/>
                <a:ext cx="763029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E5264C-54D6-BA47-817F-1CECCBEB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9358"/>
                <a:ext cx="763029" cy="385105"/>
              </a:xfrm>
              <a:prstGeom prst="rect">
                <a:avLst/>
              </a:prstGeom>
              <a:blipFill>
                <a:blip r:embed="rId10"/>
                <a:stretch>
                  <a:fillRect l="-13333" r="-66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107D42-FFF4-D843-9206-604E48D80ED0}"/>
                  </a:ext>
                </a:extLst>
              </p:cNvPr>
              <p:cNvSpPr txBox="1"/>
              <p:nvPr/>
            </p:nvSpPr>
            <p:spPr>
              <a:xfrm>
                <a:off x="5234756" y="1460992"/>
                <a:ext cx="763029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107D42-FFF4-D843-9206-604E48D80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756" y="1460992"/>
                <a:ext cx="763029" cy="385105"/>
              </a:xfrm>
              <a:prstGeom prst="rect">
                <a:avLst/>
              </a:prstGeom>
              <a:blipFill>
                <a:blip r:embed="rId11"/>
                <a:stretch>
                  <a:fillRect l="-13115" t="-3226" r="-6557" b="-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5530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F789876-61A0-824C-AA36-8308763C83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7967655"/>
                  </p:ext>
                </p:extLst>
              </p:nvPr>
            </p:nvGraphicFramePr>
            <p:xfrm>
              <a:off x="1043255" y="1344354"/>
              <a:ext cx="2532173" cy="4690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321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F789876-61A0-824C-AA36-8308763C83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7967655"/>
                  </p:ext>
                </p:extLst>
              </p:nvPr>
            </p:nvGraphicFramePr>
            <p:xfrm>
              <a:off x="1043255" y="1344354"/>
              <a:ext cx="2532173" cy="4690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321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0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484D24-3AED-D349-9DEE-E6675EE0AEC1}"/>
                  </a:ext>
                </a:extLst>
              </p:cNvPr>
              <p:cNvSpPr txBox="1"/>
              <p:nvPr/>
            </p:nvSpPr>
            <p:spPr>
              <a:xfrm>
                <a:off x="449740" y="726471"/>
                <a:ext cx="31328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484D24-3AED-D349-9DEE-E6675EE0A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40" y="726471"/>
                <a:ext cx="3132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3F0C13-A5BB-064D-BD22-0EC18B72A8B8}"/>
                  </a:ext>
                </a:extLst>
              </p:cNvPr>
              <p:cNvSpPr txBox="1"/>
              <p:nvPr/>
            </p:nvSpPr>
            <p:spPr>
              <a:xfrm>
                <a:off x="214389" y="2137352"/>
                <a:ext cx="548640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3F0C13-A5BB-064D-BD22-0EC18B72A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9" y="2137352"/>
                <a:ext cx="548640" cy="384657"/>
              </a:xfrm>
              <a:prstGeom prst="rect">
                <a:avLst/>
              </a:prstGeom>
              <a:blipFill>
                <a:blip r:embed="rId4"/>
                <a:stretch>
                  <a:fillRect l="-11364" t="-3226" r="-909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494FE9A-01DB-A441-A166-7B50F05D6F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092409"/>
                  </p:ext>
                </p:extLst>
              </p:nvPr>
            </p:nvGraphicFramePr>
            <p:xfrm>
              <a:off x="3792374" y="1344353"/>
              <a:ext cx="1960612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494FE9A-01DB-A441-A166-7B50F05D6F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092409"/>
                  </p:ext>
                </p:extLst>
              </p:nvPr>
            </p:nvGraphicFramePr>
            <p:xfrm>
              <a:off x="3792374" y="1344353"/>
              <a:ext cx="1960612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r="-645" b="-1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36268F-6832-7544-9218-9EE1E9464120}"/>
              </a:ext>
            </a:extLst>
          </p:cNvPr>
          <p:cNvCxnSpPr/>
          <p:nvPr/>
        </p:nvCxnSpPr>
        <p:spPr>
          <a:xfrm>
            <a:off x="3586054" y="1562760"/>
            <a:ext cx="206320" cy="1205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E81E1FB-A84D-3B48-8A36-7286FA205A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3119651"/>
                  </p:ext>
                </p:extLst>
              </p:nvPr>
            </p:nvGraphicFramePr>
            <p:xfrm>
              <a:off x="10962552" y="1344353"/>
              <a:ext cx="1229448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294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y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E81E1FB-A84D-3B48-8A36-7286FA205A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3119651"/>
                  </p:ext>
                </p:extLst>
              </p:nvPr>
            </p:nvGraphicFramePr>
            <p:xfrm>
              <a:off x="10962552" y="1344353"/>
              <a:ext cx="1229448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294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31" r="-1031" b="-1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2AF318-78DD-F54A-B9BA-FACCB1D3EA37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763029" y="1578896"/>
            <a:ext cx="280226" cy="7507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77671C2-B621-C740-BB09-B4E96D8D39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9856029"/>
                  </p:ext>
                </p:extLst>
              </p:nvPr>
            </p:nvGraphicFramePr>
            <p:xfrm>
              <a:off x="5969932" y="1340268"/>
              <a:ext cx="2606140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61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77671C2-B621-C740-BB09-B4E96D8D39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9856029"/>
                  </p:ext>
                </p:extLst>
              </p:nvPr>
            </p:nvGraphicFramePr>
            <p:xfrm>
              <a:off x="5969932" y="1340268"/>
              <a:ext cx="2606140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61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85" t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84FD039-4BC7-3341-AC2B-164E6BEE4A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247543"/>
                  </p:ext>
                </p:extLst>
              </p:nvPr>
            </p:nvGraphicFramePr>
            <p:xfrm>
              <a:off x="8782331" y="1344353"/>
              <a:ext cx="1960616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84FD039-4BC7-3341-AC2B-164E6BEE4A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247543"/>
                  </p:ext>
                </p:extLst>
              </p:nvPr>
            </p:nvGraphicFramePr>
            <p:xfrm>
              <a:off x="8782331" y="1344353"/>
              <a:ext cx="1960616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45" r="-645" b="-1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FA7577-4095-484F-B638-DD6CE4427831}"/>
              </a:ext>
            </a:extLst>
          </p:cNvPr>
          <p:cNvCxnSpPr/>
          <p:nvPr/>
        </p:nvCxnSpPr>
        <p:spPr>
          <a:xfrm>
            <a:off x="5755643" y="1562760"/>
            <a:ext cx="2142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0F777F-1CA2-9747-AF70-FB45CB101FF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576072" y="1574811"/>
            <a:ext cx="206259" cy="4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920DCC-B17F-DD4D-BFC6-C2ED2E17AA4B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10742947" y="1578896"/>
            <a:ext cx="2196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F2E559-9E42-DC42-8600-D51E04C49644}"/>
              </a:ext>
            </a:extLst>
          </p:cNvPr>
          <p:cNvCxnSpPr>
            <a:endCxn id="4" idx="1"/>
          </p:cNvCxnSpPr>
          <p:nvPr/>
        </p:nvCxnSpPr>
        <p:spPr>
          <a:xfrm flipV="1">
            <a:off x="763029" y="1578896"/>
            <a:ext cx="280226" cy="490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81E453-8E78-2044-959E-6034E63E733F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763029" y="911137"/>
            <a:ext cx="280226" cy="667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C3D013-029A-9544-9192-6AA9E857DE0C}"/>
                  </a:ext>
                </a:extLst>
              </p:cNvPr>
              <p:cNvSpPr txBox="1"/>
              <p:nvPr/>
            </p:nvSpPr>
            <p:spPr>
              <a:xfrm>
                <a:off x="5421292" y="816174"/>
                <a:ext cx="548640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C3D013-029A-9544-9192-6AA9E857D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292" y="816174"/>
                <a:ext cx="548640" cy="384657"/>
              </a:xfrm>
              <a:prstGeom prst="rect">
                <a:avLst/>
              </a:prstGeom>
              <a:blipFill>
                <a:blip r:embed="rId9"/>
                <a:stretch>
                  <a:fillRect l="-13636" t="-3125" r="-9091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127B94-08F1-FA47-AA0D-A28A8BA9B0CF}"/>
              </a:ext>
            </a:extLst>
          </p:cNvPr>
          <p:cNvCxnSpPr>
            <a:stCxn id="18" idx="3"/>
          </p:cNvCxnSpPr>
          <p:nvPr/>
        </p:nvCxnSpPr>
        <p:spPr>
          <a:xfrm>
            <a:off x="5969932" y="1008503"/>
            <a:ext cx="195613" cy="30673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DB772B-E993-9E42-973D-BBCB9CD45DC9}"/>
              </a:ext>
            </a:extLst>
          </p:cNvPr>
          <p:cNvCxnSpPr/>
          <p:nvPr/>
        </p:nvCxnSpPr>
        <p:spPr>
          <a:xfrm>
            <a:off x="6027798" y="505355"/>
            <a:ext cx="371228" cy="712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9A149B-0EC9-C444-B3C5-65B3FB95CC56}"/>
                  </a:ext>
                </a:extLst>
              </p:cNvPr>
              <p:cNvSpPr txBox="1"/>
              <p:nvPr/>
            </p:nvSpPr>
            <p:spPr>
              <a:xfrm>
                <a:off x="5234756" y="275659"/>
                <a:ext cx="763029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9A149B-0EC9-C444-B3C5-65B3FB95C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756" y="275659"/>
                <a:ext cx="763029" cy="385105"/>
              </a:xfrm>
              <a:prstGeom prst="rect">
                <a:avLst/>
              </a:prstGeom>
              <a:blipFill>
                <a:blip r:embed="rId10"/>
                <a:stretch>
                  <a:fillRect l="-13115" t="-3226" r="-6557" b="-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C068F7-145E-7D46-A65C-0205879AFB69}"/>
                  </a:ext>
                </a:extLst>
              </p:cNvPr>
              <p:cNvSpPr txBox="1"/>
              <p:nvPr/>
            </p:nvSpPr>
            <p:spPr>
              <a:xfrm>
                <a:off x="-21828" y="1456798"/>
                <a:ext cx="763029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C068F7-145E-7D46-A65C-0205879AF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828" y="1456798"/>
                <a:ext cx="763029" cy="385105"/>
              </a:xfrm>
              <a:prstGeom prst="rect">
                <a:avLst/>
              </a:prstGeom>
              <a:blipFill>
                <a:blip r:embed="rId11"/>
                <a:stretch>
                  <a:fillRect l="-13333" t="-3226" r="-6667" b="-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5801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4B981-60FD-A743-8F36-42455CF4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86"/>
            <a:ext cx="10515600" cy="1325563"/>
          </a:xfrm>
        </p:spPr>
        <p:txBody>
          <a:bodyPr/>
          <a:lstStyle/>
          <a:p>
            <a:r>
              <a:rPr lang="en-US" dirty="0"/>
              <a:t>Why no zero initialization 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83CC3B-6AAE-804C-9D86-7EA4FA75DC60}"/>
              </a:ext>
            </a:extLst>
          </p:cNvPr>
          <p:cNvGrpSpPr/>
          <p:nvPr/>
        </p:nvGrpSpPr>
        <p:grpSpPr>
          <a:xfrm>
            <a:off x="1230701" y="1474931"/>
            <a:ext cx="5203669" cy="1772195"/>
            <a:chOff x="1154501" y="1474931"/>
            <a:chExt cx="5203669" cy="1772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BEF14FC-952F-CE43-9285-4D402962F4A8}"/>
                    </a:ext>
                  </a:extLst>
                </p:cNvPr>
                <p:cNvSpPr txBox="1"/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C6CE9F7-E66C-104A-804A-E8A346B65C57}"/>
                </a:ext>
              </a:extLst>
            </p:cNvPr>
            <p:cNvSpPr/>
            <p:nvPr/>
          </p:nvSpPr>
          <p:spPr>
            <a:xfrm>
              <a:off x="2804429" y="1474931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A89EE3E-E309-0845-8AC6-E89BD9D14A76}"/>
                </a:ext>
              </a:extLst>
            </p:cNvPr>
            <p:cNvSpPr/>
            <p:nvPr/>
          </p:nvSpPr>
          <p:spPr>
            <a:xfrm>
              <a:off x="2804429" y="2661880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88E5ED7-1D51-F048-B920-3DD13931B234}"/>
                    </a:ext>
                  </a:extLst>
                </p:cNvPr>
                <p:cNvSpPr txBox="1"/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505BE5-7933-3C4D-BE72-FE5AB3CD83B2}"/>
                    </a:ext>
                  </a:extLst>
                </p:cNvPr>
                <p:cNvSpPr txBox="1"/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D3EBC1-0F49-2240-A603-9DC823E228CA}"/>
                    </a:ext>
                  </a:extLst>
                </p:cNvPr>
                <p:cNvSpPr txBox="1"/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FA6993E-62CA-0B4C-BB4F-8C1042470363}"/>
                </a:ext>
              </a:extLst>
            </p:cNvPr>
            <p:cNvSpPr/>
            <p:nvPr/>
          </p:nvSpPr>
          <p:spPr>
            <a:xfrm>
              <a:off x="4460733" y="2068625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BFD9D4-435D-314E-8E1F-DF088F5F1F16}"/>
                </a:ext>
              </a:extLst>
            </p:cNvPr>
            <p:cNvCxnSpPr>
              <a:stCxn id="8" idx="3"/>
              <a:endCxn id="6" idx="2"/>
            </p:cNvCxnSpPr>
            <p:nvPr/>
          </p:nvCxnSpPr>
          <p:spPr>
            <a:xfrm flipV="1">
              <a:off x="1775312" y="1749470"/>
              <a:ext cx="1029117" cy="129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FCFBAED-453A-C24C-B2C6-15E5C6AD0851}"/>
                </a:ext>
              </a:extLst>
            </p:cNvPr>
            <p:cNvCxnSpPr>
              <a:stCxn id="10" idx="3"/>
              <a:endCxn id="7" idx="2"/>
            </p:cNvCxnSpPr>
            <p:nvPr/>
          </p:nvCxnSpPr>
          <p:spPr>
            <a:xfrm flipV="1">
              <a:off x="1775312" y="2936419"/>
              <a:ext cx="1029117" cy="242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328D03C-AAA5-6842-9E86-2C0B1C1ABDCD}"/>
                </a:ext>
              </a:extLst>
            </p:cNvPr>
            <p:cNvCxnSpPr>
              <a:stCxn id="7" idx="6"/>
              <a:endCxn id="11" idx="2"/>
            </p:cNvCxnSpPr>
            <p:nvPr/>
          </p:nvCxnSpPr>
          <p:spPr>
            <a:xfrm flipV="1">
              <a:off x="3353069" y="2342945"/>
              <a:ext cx="1107664" cy="5934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940435-B043-9148-A337-F6FA23451879}"/>
                </a:ext>
              </a:extLst>
            </p:cNvPr>
            <p:cNvCxnSpPr>
              <a:stCxn id="8" idx="3"/>
              <a:endCxn id="7" idx="1"/>
            </p:cNvCxnSpPr>
            <p:nvPr/>
          </p:nvCxnSpPr>
          <p:spPr>
            <a:xfrm>
              <a:off x="1775312" y="1762399"/>
              <a:ext cx="1109463" cy="9798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9C0A08F-6D5A-D74E-956B-E67DE43F5C1F}"/>
                </a:ext>
              </a:extLst>
            </p:cNvPr>
            <p:cNvCxnSpPr>
              <a:stCxn id="10" idx="3"/>
              <a:endCxn id="6" idx="3"/>
            </p:cNvCxnSpPr>
            <p:nvPr/>
          </p:nvCxnSpPr>
          <p:spPr>
            <a:xfrm flipV="1">
              <a:off x="1775312" y="1943598"/>
              <a:ext cx="1109463" cy="10170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5C6F30D-B8C6-124D-8606-519044EA745F}"/>
                </a:ext>
              </a:extLst>
            </p:cNvPr>
            <p:cNvCxnSpPr>
              <a:stCxn id="6" idx="6"/>
              <a:endCxn id="11" idx="2"/>
            </p:cNvCxnSpPr>
            <p:nvPr/>
          </p:nvCxnSpPr>
          <p:spPr>
            <a:xfrm>
              <a:off x="3353069" y="1749470"/>
              <a:ext cx="1107664" cy="593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9EE74EA-4927-0A40-8128-CD6713B0F92A}"/>
                </a:ext>
              </a:extLst>
            </p:cNvPr>
            <p:cNvCxnSpPr/>
            <p:nvPr/>
          </p:nvCxnSpPr>
          <p:spPr>
            <a:xfrm>
              <a:off x="5014565" y="2342945"/>
              <a:ext cx="9573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2A1513F-0615-9549-8AC3-2D071B102D40}"/>
                    </a:ext>
                  </a:extLst>
                </p:cNvPr>
                <p:cNvSpPr txBox="1"/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9D51E44-5390-E641-B919-DD87CD1726DD}"/>
                    </a:ext>
                  </a:extLst>
                </p:cNvPr>
                <p:cNvSpPr txBox="1"/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9257570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2183-9FC6-F643-BF15-FA37F04B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22" y="143428"/>
            <a:ext cx="10515600" cy="1325563"/>
          </a:xfrm>
        </p:spPr>
        <p:txBody>
          <a:bodyPr/>
          <a:lstStyle/>
          <a:p>
            <a:r>
              <a:rPr lang="en-US" dirty="0"/>
              <a:t>Random initialization.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4A1D76-8FD6-4E4A-8961-CFFC959AFF00}"/>
              </a:ext>
            </a:extLst>
          </p:cNvPr>
          <p:cNvGrpSpPr/>
          <p:nvPr/>
        </p:nvGrpSpPr>
        <p:grpSpPr>
          <a:xfrm>
            <a:off x="1230701" y="1474931"/>
            <a:ext cx="5203669" cy="1772195"/>
            <a:chOff x="1154501" y="1474931"/>
            <a:chExt cx="5203669" cy="1772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062FDBB-1B34-BD46-9F59-7D4D32AA7BD1}"/>
                    </a:ext>
                  </a:extLst>
                </p:cNvPr>
                <p:cNvSpPr txBox="1"/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2743F3A-219B-634A-965D-8867F6CE3AAF}"/>
                </a:ext>
              </a:extLst>
            </p:cNvPr>
            <p:cNvSpPr/>
            <p:nvPr/>
          </p:nvSpPr>
          <p:spPr>
            <a:xfrm>
              <a:off x="2804429" y="1474931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843163A-2EC2-E44C-9F73-BB895C00D128}"/>
                </a:ext>
              </a:extLst>
            </p:cNvPr>
            <p:cNvSpPr/>
            <p:nvPr/>
          </p:nvSpPr>
          <p:spPr>
            <a:xfrm>
              <a:off x="2804429" y="2661880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E4F227F-F905-B542-BB02-90BF11040F8D}"/>
                    </a:ext>
                  </a:extLst>
                </p:cNvPr>
                <p:cNvSpPr txBox="1"/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9AEBF6-EEE7-5142-B430-EEA28E5D4DE4}"/>
                    </a:ext>
                  </a:extLst>
                </p:cNvPr>
                <p:cNvSpPr txBox="1"/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BA8CE52-91A4-1C41-BA41-E687B411CC43}"/>
                    </a:ext>
                  </a:extLst>
                </p:cNvPr>
                <p:cNvSpPr txBox="1"/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2FB964F-2CB9-9B4D-A574-437C9F6A5263}"/>
                </a:ext>
              </a:extLst>
            </p:cNvPr>
            <p:cNvSpPr/>
            <p:nvPr/>
          </p:nvSpPr>
          <p:spPr>
            <a:xfrm>
              <a:off x="4460733" y="2068625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48FAABE-8874-AA42-8D68-5ED6D14E9118}"/>
                </a:ext>
              </a:extLst>
            </p:cNvPr>
            <p:cNvCxnSpPr>
              <a:stCxn id="8" idx="3"/>
              <a:endCxn id="6" idx="2"/>
            </p:cNvCxnSpPr>
            <p:nvPr/>
          </p:nvCxnSpPr>
          <p:spPr>
            <a:xfrm flipV="1">
              <a:off x="1775312" y="1749470"/>
              <a:ext cx="1029117" cy="129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19D768F-5CD7-6F4F-A171-9A530F992E95}"/>
                </a:ext>
              </a:extLst>
            </p:cNvPr>
            <p:cNvCxnSpPr>
              <a:stCxn id="10" idx="3"/>
              <a:endCxn id="7" idx="2"/>
            </p:cNvCxnSpPr>
            <p:nvPr/>
          </p:nvCxnSpPr>
          <p:spPr>
            <a:xfrm flipV="1">
              <a:off x="1775312" y="2936419"/>
              <a:ext cx="1029117" cy="242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D98AF16-56C1-3745-9539-57CCC0B5E190}"/>
                </a:ext>
              </a:extLst>
            </p:cNvPr>
            <p:cNvCxnSpPr>
              <a:stCxn id="7" idx="6"/>
              <a:endCxn id="11" idx="2"/>
            </p:cNvCxnSpPr>
            <p:nvPr/>
          </p:nvCxnSpPr>
          <p:spPr>
            <a:xfrm flipV="1">
              <a:off x="3353069" y="2342945"/>
              <a:ext cx="1107664" cy="5934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18EA6C-20C0-6D47-8D17-9EA6A3E61131}"/>
                </a:ext>
              </a:extLst>
            </p:cNvPr>
            <p:cNvCxnSpPr>
              <a:stCxn id="8" idx="3"/>
              <a:endCxn id="7" idx="1"/>
            </p:cNvCxnSpPr>
            <p:nvPr/>
          </p:nvCxnSpPr>
          <p:spPr>
            <a:xfrm>
              <a:off x="1775312" y="1762399"/>
              <a:ext cx="1109463" cy="9798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6ED6BA-A170-9044-9E7D-09E1060B326C}"/>
                </a:ext>
              </a:extLst>
            </p:cNvPr>
            <p:cNvCxnSpPr>
              <a:stCxn id="10" idx="3"/>
              <a:endCxn id="6" idx="3"/>
            </p:cNvCxnSpPr>
            <p:nvPr/>
          </p:nvCxnSpPr>
          <p:spPr>
            <a:xfrm flipV="1">
              <a:off x="1775312" y="1943598"/>
              <a:ext cx="1109463" cy="10170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F786B1E-157C-F048-B5DC-DBA2E00C8051}"/>
                </a:ext>
              </a:extLst>
            </p:cNvPr>
            <p:cNvCxnSpPr>
              <a:stCxn id="6" idx="6"/>
              <a:endCxn id="11" idx="2"/>
            </p:cNvCxnSpPr>
            <p:nvPr/>
          </p:nvCxnSpPr>
          <p:spPr>
            <a:xfrm>
              <a:off x="3353069" y="1749470"/>
              <a:ext cx="1107664" cy="593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0933E6E-FF53-6049-A4C0-806E492BA1B1}"/>
                </a:ext>
              </a:extLst>
            </p:cNvPr>
            <p:cNvCxnSpPr/>
            <p:nvPr/>
          </p:nvCxnSpPr>
          <p:spPr>
            <a:xfrm>
              <a:off x="5014565" y="2342945"/>
              <a:ext cx="9573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F129E13-01F0-104D-A077-7EC3790CC401}"/>
                    </a:ext>
                  </a:extLst>
                </p:cNvPr>
                <p:cNvSpPr txBox="1"/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93BBC59-81DC-B64E-A84D-B78F32334266}"/>
                    </a:ext>
                  </a:extLst>
                </p:cNvPr>
                <p:cNvSpPr txBox="1"/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927826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5746D-7985-E244-95EF-4B7FD3C87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</a:t>
            </a:r>
          </a:p>
        </p:txBody>
      </p:sp>
    </p:spTree>
    <p:extLst>
      <p:ext uri="{BB962C8B-B14F-4D97-AF65-F5344CB8AC3E}">
        <p14:creationId xmlns:p14="http://schemas.microsoft.com/office/powerpoint/2010/main" val="220360970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rcRect t="30341"/>
          <a:stretch>
            <a:fillRect/>
          </a:stretch>
        </p:blipFill>
        <p:spPr>
          <a:xfrm>
            <a:off x="0" y="304809"/>
            <a:ext cx="1219200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reeform 5"/>
          <p:cNvSpPr/>
          <p:nvPr/>
        </p:nvSpPr>
        <p:spPr>
          <a:xfrm flipH="1">
            <a:off x="0" y="998174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  <a:endParaRPr/>
          </a:p>
        </p:txBody>
      </p:sp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709447" y="1913950"/>
            <a:ext cx="4204139" cy="1342755"/>
          </a:xfrm>
          <a:prstGeom prst="rect">
            <a:avLst/>
          </a:prstGeom>
        </p:spPr>
        <p:txBody>
          <a:bodyPr/>
          <a:lstStyle/>
          <a:p>
            <a:pPr algn="ctr">
              <a:defRPr sz="2800">
                <a:solidFill>
                  <a:srgbClr val="C00000"/>
                </a:solidFill>
              </a:defRPr>
            </a:pPr>
            <a:r>
              <a:rPr lang="en-US" dirty="0"/>
              <a:t>Thanks for your attending</a:t>
            </a:r>
            <a:endParaRPr dirty="0"/>
          </a:p>
        </p:txBody>
      </p:sp>
      <p:sp>
        <p:nvSpPr>
          <p:cNvPr id="262" name="Straight Connector 10"/>
          <p:cNvSpPr/>
          <p:nvPr/>
        </p:nvSpPr>
        <p:spPr>
          <a:xfrm>
            <a:off x="2287050" y="3337138"/>
            <a:ext cx="935421" cy="1"/>
          </a:xfrm>
          <a:prstGeom prst="line">
            <a:avLst/>
          </a:prstGeom>
          <a:ln w="25400" cap="sq">
            <a:solidFill>
              <a:srgbClr val="2626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96DEB-3CAA-2F4C-AD06-59035A610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Deep Learning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AA2F7-A974-DE43-94E7-FCFA25418BED}"/>
              </a:ext>
            </a:extLst>
          </p:cNvPr>
          <p:cNvSpPr txBox="1"/>
          <p:nvPr/>
        </p:nvSpPr>
        <p:spPr>
          <a:xfrm>
            <a:off x="4380588" y="3956538"/>
            <a:ext cx="708458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Reference: Deep Learning chapter 6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Neuron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9D92D-5DAE-2744-A187-9CC2F42F8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7" y="1483874"/>
            <a:ext cx="5031317" cy="2876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F7162-B9B6-CD46-89DA-3FF9AB56AC1A}"/>
              </a:ext>
            </a:extLst>
          </p:cNvPr>
          <p:cNvSpPr txBox="1"/>
          <p:nvPr/>
        </p:nvSpPr>
        <p:spPr>
          <a:xfrm>
            <a:off x="1032934" y="4738551"/>
            <a:ext cx="6248400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/>
              <a:t>A neuron has three main parts:</a:t>
            </a:r>
            <a:br>
              <a:rPr lang="en-US" dirty="0"/>
            </a:br>
            <a:r>
              <a:rPr lang="en-US" dirty="0"/>
              <a:t>- neuron cell body</a:t>
            </a:r>
            <a:br>
              <a:rPr lang="en-US" dirty="0"/>
            </a:br>
            <a:r>
              <a:rPr lang="en-US" dirty="0"/>
              <a:t>- branching extensions called dendrites for receiving input</a:t>
            </a:r>
            <a:br>
              <a:rPr lang="en-US" dirty="0"/>
            </a:br>
            <a:r>
              <a:rPr lang="en-US" dirty="0"/>
              <a:t>- an axon that carries the neuron’s output to the dendrites of other neurons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BD5BF8-47F9-6440-88E3-7AA5E48BA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562" y="1708976"/>
            <a:ext cx="3848238" cy="301803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388570-F208-0048-AD50-0200B7809915}"/>
              </a:ext>
            </a:extLst>
          </p:cNvPr>
          <p:cNvCxnSpPr>
            <a:endCxn id="6" idx="1"/>
          </p:cNvCxnSpPr>
          <p:nvPr/>
        </p:nvCxnSpPr>
        <p:spPr>
          <a:xfrm>
            <a:off x="5842000" y="3217993"/>
            <a:ext cx="1663562" cy="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1659061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4804-FC11-3C47-AF8A-F294651B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neural networks ? (an example)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8801D-701A-E848-A54E-3B2F0EFFE575}"/>
              </a:ext>
            </a:extLst>
          </p:cNvPr>
          <p:cNvSpPr txBox="1"/>
          <p:nvPr/>
        </p:nvSpPr>
        <p:spPr>
          <a:xfrm>
            <a:off x="2259064" y="2726951"/>
            <a:ext cx="181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#bedrooms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DFA769-FC22-7647-B1D2-C857D910F373}"/>
              </a:ext>
            </a:extLst>
          </p:cNvPr>
          <p:cNvSpPr txBox="1"/>
          <p:nvPr/>
        </p:nvSpPr>
        <p:spPr>
          <a:xfrm>
            <a:off x="2515705" y="3634081"/>
            <a:ext cx="155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zip code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04AD30-053D-FD46-B5E0-06A156CA4992}"/>
              </a:ext>
            </a:extLst>
          </p:cNvPr>
          <p:cNvSpPr txBox="1"/>
          <p:nvPr/>
        </p:nvSpPr>
        <p:spPr>
          <a:xfrm>
            <a:off x="3048253" y="1819821"/>
            <a:ext cx="10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B6C47F-151D-5848-8B95-1D9D6AE91AD5}"/>
                  </a:ext>
                </a:extLst>
              </p:cNvPr>
              <p:cNvSpPr txBox="1"/>
              <p:nvPr/>
            </p:nvSpPr>
            <p:spPr>
              <a:xfrm>
                <a:off x="4431446" y="1849853"/>
                <a:ext cx="383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B6C47F-151D-5848-8B95-1D9D6AE91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446" y="1849853"/>
                <a:ext cx="383246" cy="369332"/>
              </a:xfrm>
              <a:prstGeom prst="rect">
                <a:avLst/>
              </a:prstGeom>
              <a:blipFill>
                <a:blip r:embed="rId2"/>
                <a:stretch>
                  <a:fillRect l="-6452" r="-322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36BDBC-22D0-3541-8751-A60D162AFC21}"/>
                  </a:ext>
                </a:extLst>
              </p:cNvPr>
              <p:cNvSpPr txBox="1"/>
              <p:nvPr/>
            </p:nvSpPr>
            <p:spPr>
              <a:xfrm>
                <a:off x="4437057" y="279545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36BDBC-22D0-3541-8751-A60D162AF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057" y="2795457"/>
                <a:ext cx="372025" cy="369332"/>
              </a:xfrm>
              <a:prstGeom prst="rect">
                <a:avLst/>
              </a:prstGeom>
              <a:blipFill>
                <a:blip r:embed="rId3"/>
                <a:stretch>
                  <a:fillRect l="-6452" r="-322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CEA410-7F72-1549-AB6A-D55DC66D386D}"/>
                  </a:ext>
                </a:extLst>
              </p:cNvPr>
              <p:cNvSpPr txBox="1"/>
              <p:nvPr/>
            </p:nvSpPr>
            <p:spPr>
              <a:xfrm>
                <a:off x="4431446" y="3692574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CEA410-7F72-1549-AB6A-D55DC66D3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446" y="3692574"/>
                <a:ext cx="372025" cy="369332"/>
              </a:xfrm>
              <a:prstGeom prst="rect">
                <a:avLst/>
              </a:prstGeom>
              <a:blipFill>
                <a:blip r:embed="rId4"/>
                <a:stretch>
                  <a:fillRect l="-6667" r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F0EF9D-B1BD-8347-9ACF-E8F96011FA8A}"/>
                  </a:ext>
                </a:extLst>
              </p:cNvPr>
              <p:cNvSpPr txBox="1"/>
              <p:nvPr/>
            </p:nvSpPr>
            <p:spPr>
              <a:xfrm>
                <a:off x="4437057" y="4589691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F0EF9D-B1BD-8347-9ACF-E8F96011F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057" y="4589691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6452" r="-322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BF7237C-D56D-2D4D-9991-C48DF91B59EB}"/>
              </a:ext>
            </a:extLst>
          </p:cNvPr>
          <p:cNvSpPr/>
          <p:nvPr/>
        </p:nvSpPr>
        <p:spPr>
          <a:xfrm>
            <a:off x="6652574" y="4266890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B2F4B-E9DF-9E45-B311-8E7D4EC2D7E7}"/>
              </a:ext>
            </a:extLst>
          </p:cNvPr>
          <p:cNvSpPr/>
          <p:nvPr/>
        </p:nvSpPr>
        <p:spPr>
          <a:xfrm>
            <a:off x="6653932" y="224288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170258-079E-AB47-A4D7-581ED9AE63FD}"/>
              </a:ext>
            </a:extLst>
          </p:cNvPr>
          <p:cNvSpPr/>
          <p:nvPr/>
        </p:nvSpPr>
        <p:spPr>
          <a:xfrm>
            <a:off x="6646684" y="3254886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E8F8C8-E3DE-884C-A059-784E82AEAC1F}"/>
              </a:ext>
            </a:extLst>
          </p:cNvPr>
          <p:cNvSpPr/>
          <p:nvPr/>
        </p:nvSpPr>
        <p:spPr>
          <a:xfrm>
            <a:off x="8129205" y="3254886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ACAC5F-F50B-BF4F-AA6D-CFAF59C96AC6}"/>
              </a:ext>
            </a:extLst>
          </p:cNvPr>
          <p:cNvCxnSpPr>
            <a:cxnSpLocks/>
            <a:stCxn id="10" idx="3"/>
            <a:endCxn id="11" idx="2"/>
          </p:cNvCxnSpPr>
          <p:nvPr/>
        </p:nvCxnSpPr>
        <p:spPr>
          <a:xfrm flipV="1">
            <a:off x="4809082" y="4541210"/>
            <a:ext cx="1843492" cy="2331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5ABCED-812F-AF45-B3CB-57CE40DE9828}"/>
              </a:ext>
            </a:extLst>
          </p:cNvPr>
          <p:cNvCxnSpPr>
            <a:cxnSpLocks/>
            <a:stCxn id="10" idx="3"/>
            <a:endCxn id="13" idx="3"/>
          </p:cNvCxnSpPr>
          <p:nvPr/>
        </p:nvCxnSpPr>
        <p:spPr>
          <a:xfrm flipV="1">
            <a:off x="4809082" y="3723180"/>
            <a:ext cx="1917948" cy="105117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CD2DFB-6FFD-D84D-8977-CD5951BA773D}"/>
              </a:ext>
            </a:extLst>
          </p:cNvPr>
          <p:cNvCxnSpPr>
            <a:stCxn id="10" idx="3"/>
            <a:endCxn id="12" idx="3"/>
          </p:cNvCxnSpPr>
          <p:nvPr/>
        </p:nvCxnSpPr>
        <p:spPr>
          <a:xfrm flipV="1">
            <a:off x="4809082" y="2711176"/>
            <a:ext cx="1925196" cy="206318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0AA82A-76BC-CD48-9C57-086B6A4E94C6}"/>
              </a:ext>
            </a:extLst>
          </p:cNvPr>
          <p:cNvCxnSpPr>
            <a:cxnSpLocks/>
            <a:stCxn id="7" idx="3"/>
            <a:endCxn id="12" idx="2"/>
          </p:cNvCxnSpPr>
          <p:nvPr/>
        </p:nvCxnSpPr>
        <p:spPr>
          <a:xfrm>
            <a:off x="4814692" y="2034519"/>
            <a:ext cx="1839240" cy="4826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F5B349-CB84-144F-A85F-B4B2DF075210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4814692" y="2034519"/>
            <a:ext cx="1912338" cy="130071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A468D3-9D51-E541-B05E-7C467AB6B9FD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4814692" y="2034519"/>
            <a:ext cx="1918228" cy="231271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D051A8-91FD-6842-8CBE-37088A6A4753}"/>
              </a:ext>
            </a:extLst>
          </p:cNvPr>
          <p:cNvCxnSpPr>
            <a:stCxn id="8" idx="3"/>
            <a:endCxn id="11" idx="2"/>
          </p:cNvCxnSpPr>
          <p:nvPr/>
        </p:nvCxnSpPr>
        <p:spPr>
          <a:xfrm>
            <a:off x="4809082" y="2980123"/>
            <a:ext cx="1843492" cy="15610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839322-7F6D-8F46-B817-175B1A358A30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4809082" y="2517202"/>
            <a:ext cx="1844850" cy="46292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E6DBF8-A267-F049-9D19-5FCC1526E66E}"/>
              </a:ext>
            </a:extLst>
          </p:cNvPr>
          <p:cNvCxnSpPr>
            <a:stCxn id="12" idx="6"/>
            <a:endCxn id="14" idx="1"/>
          </p:cNvCxnSpPr>
          <p:nvPr/>
        </p:nvCxnSpPr>
        <p:spPr>
          <a:xfrm>
            <a:off x="7202572" y="2517202"/>
            <a:ext cx="1006979" cy="81803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EB813A-2680-D441-8043-2CC2DEB0426F}"/>
              </a:ext>
            </a:extLst>
          </p:cNvPr>
          <p:cNvCxnSpPr>
            <a:stCxn id="11" idx="7"/>
            <a:endCxn id="14" idx="3"/>
          </p:cNvCxnSpPr>
          <p:nvPr/>
        </p:nvCxnSpPr>
        <p:spPr>
          <a:xfrm flipV="1">
            <a:off x="7120868" y="3723180"/>
            <a:ext cx="1088683" cy="6240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0C1EA9-0915-024C-B677-67C83219BD42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>
            <a:off x="7195324" y="3529206"/>
            <a:ext cx="93388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2D742F-2326-1C41-9942-A4BE4DE72CE8}"/>
              </a:ext>
            </a:extLst>
          </p:cNvPr>
          <p:cNvCxnSpPr>
            <a:stCxn id="14" idx="6"/>
          </p:cNvCxnSpPr>
          <p:nvPr/>
        </p:nvCxnSpPr>
        <p:spPr>
          <a:xfrm>
            <a:off x="8677845" y="3529206"/>
            <a:ext cx="62702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5EFA3A-F5A8-0341-B9D9-300E2871CDDE}"/>
              </a:ext>
            </a:extLst>
          </p:cNvPr>
          <p:cNvSpPr txBox="1"/>
          <p:nvPr/>
        </p:nvSpPr>
        <p:spPr>
          <a:xfrm>
            <a:off x="9330158" y="3261515"/>
            <a:ext cx="31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F93548-22A4-334C-A5A1-22E491ECA089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 flipV="1">
            <a:off x="4803471" y="3529206"/>
            <a:ext cx="1843213" cy="3480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C05BB4-F159-A04C-A36C-3FBC5F84D18A}"/>
              </a:ext>
            </a:extLst>
          </p:cNvPr>
          <p:cNvCxnSpPr>
            <a:cxnSpLocks/>
            <a:stCxn id="9" idx="3"/>
            <a:endCxn id="12" idx="2"/>
          </p:cNvCxnSpPr>
          <p:nvPr/>
        </p:nvCxnSpPr>
        <p:spPr>
          <a:xfrm flipV="1">
            <a:off x="4803471" y="2517202"/>
            <a:ext cx="1850461" cy="13600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CCBBB2-2819-0B41-A89A-66C136B07A53}"/>
              </a:ext>
            </a:extLst>
          </p:cNvPr>
          <p:cNvCxnSpPr>
            <a:cxnSpLocks/>
            <a:stCxn id="9" idx="3"/>
            <a:endCxn id="11" idx="2"/>
          </p:cNvCxnSpPr>
          <p:nvPr/>
        </p:nvCxnSpPr>
        <p:spPr>
          <a:xfrm>
            <a:off x="4803471" y="3877240"/>
            <a:ext cx="1849103" cy="6639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2243EBF-AC19-D946-B977-5F0B7AAE4F1F}"/>
              </a:ext>
            </a:extLst>
          </p:cNvPr>
          <p:cNvSpPr txBox="1"/>
          <p:nvPr/>
        </p:nvSpPr>
        <p:spPr>
          <a:xfrm>
            <a:off x="2364780" y="4541210"/>
            <a:ext cx="178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wealth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5832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27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98176-6F91-5841-91AA-B0BFBCD6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DL popular now 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8C619E-7CC5-0749-97A0-A8A9E38C335D}"/>
              </a:ext>
            </a:extLst>
          </p:cNvPr>
          <p:cNvCxnSpPr/>
          <p:nvPr/>
        </p:nvCxnSpPr>
        <p:spPr>
          <a:xfrm>
            <a:off x="2709333" y="5063067"/>
            <a:ext cx="6756400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7D5E16-CEA7-564D-B929-6F0AC0A9947C}"/>
              </a:ext>
            </a:extLst>
          </p:cNvPr>
          <p:cNvCxnSpPr/>
          <p:nvPr/>
        </p:nvCxnSpPr>
        <p:spPr>
          <a:xfrm flipV="1">
            <a:off x="2726267" y="1879601"/>
            <a:ext cx="0" cy="318346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D55F73-3DE3-F241-AAD4-D804A267877C}"/>
              </a:ext>
            </a:extLst>
          </p:cNvPr>
          <p:cNvSpPr txBox="1"/>
          <p:nvPr/>
        </p:nvSpPr>
        <p:spPr>
          <a:xfrm>
            <a:off x="9245600" y="5063067"/>
            <a:ext cx="6773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D8E96-A4BD-D542-BFE0-1B7875B1D73C}"/>
              </a:ext>
            </a:extLst>
          </p:cNvPr>
          <p:cNvSpPr txBox="1"/>
          <p:nvPr/>
        </p:nvSpPr>
        <p:spPr>
          <a:xfrm>
            <a:off x="1507069" y="1690688"/>
            <a:ext cx="14224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Peformance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8626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F7E2-2046-AC4B-ACE7-01138ED4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neuron to deep neural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EC7D6-C5E0-AD46-96B5-5A87EE209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0" y="2201332"/>
            <a:ext cx="3322562" cy="2269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019F0F-E262-E042-9171-C49C2FC1F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06" y="2067982"/>
            <a:ext cx="4680587" cy="2269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C55E24-0D8C-4440-8A69-B44438A20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67" y="1866898"/>
            <a:ext cx="3060538" cy="267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997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2893-C740-3B48-8B46-D960EC03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within a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C229A-07EF-F444-B496-251FF6A856ED}"/>
                  </a:ext>
                </a:extLst>
              </p:cNvPr>
              <p:cNvSpPr txBox="1"/>
              <p:nvPr/>
            </p:nvSpPr>
            <p:spPr>
              <a:xfrm>
                <a:off x="3445933" y="4769782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C229A-07EF-F444-B496-251FF6A85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933" y="4769782"/>
                <a:ext cx="192424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8E6D28-72CF-2047-9E34-C089E6EABC0E}"/>
                  </a:ext>
                </a:extLst>
              </p:cNvPr>
              <p:cNvSpPr txBox="1"/>
              <p:nvPr/>
            </p:nvSpPr>
            <p:spPr>
              <a:xfrm>
                <a:off x="4405267" y="2792483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8E6D28-72CF-2047-9E34-C089E6EA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267" y="2792483"/>
                <a:ext cx="224542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49588EA-5D6F-894F-B3BA-932CEAF65214}"/>
              </a:ext>
            </a:extLst>
          </p:cNvPr>
          <p:cNvGrpSpPr/>
          <p:nvPr/>
        </p:nvGrpSpPr>
        <p:grpSpPr>
          <a:xfrm>
            <a:off x="3445933" y="1927755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A4803D3-77D7-AE4C-9BD3-628C6D822B5F}"/>
                    </a:ext>
                  </a:extLst>
                </p:cNvPr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E49007-B727-4478-B94C-9F532003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85FEC5-A8D6-F04F-8E84-5574F2E8BEC0}"/>
                </a:ext>
              </a:extLst>
            </p:cNvPr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63F6DBB-990A-B342-92B3-BB706269A890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253A62F-5493-C341-A007-20513A4A094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6C50C9D-A512-1947-93D7-67D715FF4EAC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458675-E5B4-6040-B3C0-10C1AF4236D0}"/>
                </a:ext>
              </a:extLst>
            </p:cNvPr>
            <p:cNvCxnSpPr>
              <a:stCxn id="34" idx="3"/>
              <a:endCxn id="30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028FA34-BBF6-864F-9324-0D06D6B266E0}"/>
                </a:ext>
              </a:extLst>
            </p:cNvPr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DE88B2A-FCB2-DD4B-B4B7-929BC8C19BE8}"/>
                      </a:ext>
                    </a:extLst>
                  </p:cNvPr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BD83FE9-2A88-BF44-A16E-9B095205A4EF}"/>
                  </a:ext>
                </a:extLst>
              </p:cNvPr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90890B2-6ED9-8846-9FE2-9272D3E0CACA}"/>
                    </a:ext>
                  </a:extLst>
                </p:cNvPr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55AC45C-DED5-0244-AA44-B321F2A068E3}"/>
                    </a:ext>
                  </a:extLst>
                </p:cNvPr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9BF42E6-32C0-024C-AE72-BC1CE1AD5000}"/>
                </a:ext>
              </a:extLst>
            </p:cNvPr>
            <p:cNvCxnSpPr>
              <a:stCxn id="33" idx="3"/>
              <a:endCxn id="30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F555A1-E5E1-4449-AC49-F2EE31C5D314}"/>
                </a:ext>
              </a:extLst>
            </p:cNvPr>
            <p:cNvCxnSpPr>
              <a:stCxn id="32" idx="3"/>
              <a:endCxn id="30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9F6B539-4F51-A644-8382-AC95ECDDB510}"/>
                </a:ext>
              </a:extLst>
            </p:cNvPr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D255B62-C1BD-4D4D-8183-54CB31003F2D}"/>
                    </a:ext>
                  </a:extLst>
                </p:cNvPr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ED5739B3-A983-8948-97F7-18064EF88C46}"/>
                </a:ext>
              </a:extLst>
            </p:cNvPr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1220F831-BBC0-A04A-A045-4B2A4EC873E9}"/>
                </a:ext>
              </a:extLst>
            </p:cNvPr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2FF77B1-D800-DD4A-9282-9210563B5C36}"/>
                    </a:ext>
                  </a:extLst>
                </p:cNvPr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7C25B-F46D-4A75-A209-4516B1143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CF9BEF-7328-6143-9225-B9B1C22A8628}"/>
                  </a:ext>
                </a:extLst>
              </p:cNvPr>
              <p:cNvSpPr txBox="1"/>
              <p:nvPr/>
            </p:nvSpPr>
            <p:spPr>
              <a:xfrm>
                <a:off x="3445933" y="5390092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CF9BEF-7328-6143-9225-B9B1C22A8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933" y="5390092"/>
                <a:ext cx="1430648" cy="461665"/>
              </a:xfrm>
              <a:prstGeom prst="rect">
                <a:avLst/>
              </a:prstGeom>
              <a:blipFill>
                <a:blip r:embed="rId2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58032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0458-49F5-A34B-B904-53083A5E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regression. (An example of binary classification)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6BDE6-4385-ED43-8B67-B9BBC1D50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83" y="2077553"/>
            <a:ext cx="2563563" cy="170436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BAE942-522A-C148-805F-21031C9F44AB}"/>
              </a:ext>
            </a:extLst>
          </p:cNvPr>
          <p:cNvCxnSpPr>
            <a:cxnSpLocks/>
          </p:cNvCxnSpPr>
          <p:nvPr/>
        </p:nvCxnSpPr>
        <p:spPr>
          <a:xfrm>
            <a:off x="4924776" y="2929737"/>
            <a:ext cx="1622878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E52B7F-953D-C941-BDDE-62C6DEDA7125}"/>
              </a:ext>
            </a:extLst>
          </p:cNvPr>
          <p:cNvSpPr txBox="1"/>
          <p:nvPr/>
        </p:nvSpPr>
        <p:spPr>
          <a:xfrm>
            <a:off x="7422184" y="2671173"/>
            <a:ext cx="292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 (cat) vs 0 (non cat)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E0825E-107B-B845-95C3-B4E210573CD7}"/>
              </a:ext>
            </a:extLst>
          </p:cNvPr>
          <p:cNvGrpSpPr/>
          <p:nvPr/>
        </p:nvGrpSpPr>
        <p:grpSpPr>
          <a:xfrm>
            <a:off x="999068" y="4385733"/>
            <a:ext cx="3532460" cy="1982777"/>
            <a:chOff x="905965" y="4173394"/>
            <a:chExt cx="3034209" cy="22604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25019F-3C6D-BE4A-8CEC-DD66808F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9794" y="4508043"/>
              <a:ext cx="1650380" cy="14297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7113E3-ED72-BD42-B049-993EB882D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30A035-AA25-9F43-96FB-3C62BA37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9322" y="5005136"/>
              <a:ext cx="1650380" cy="142868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C4F367-3883-B342-9128-96ACC46F6681}"/>
                </a:ext>
              </a:extLst>
            </p:cNvPr>
            <p:cNvSpPr txBox="1"/>
            <p:nvPr/>
          </p:nvSpPr>
          <p:spPr>
            <a:xfrm>
              <a:off x="905965" y="466658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Red</a:t>
              </a:r>
              <a:endParaRPr lang="en-US" sz="1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31D4E1-A41F-DE43-9A36-8ACBDED72C27}"/>
                </a:ext>
              </a:extLst>
            </p:cNvPr>
            <p:cNvSpPr txBox="1"/>
            <p:nvPr/>
          </p:nvSpPr>
          <p:spPr>
            <a:xfrm>
              <a:off x="1120069" y="442423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Green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245A13-85A9-CF4A-9BD3-03F9ED9F82D7}"/>
                </a:ext>
              </a:extLst>
            </p:cNvPr>
            <p:cNvSpPr txBox="1"/>
            <p:nvPr/>
          </p:nvSpPr>
          <p:spPr>
            <a:xfrm>
              <a:off x="1660623" y="4173394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Blue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4256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599</TotalTime>
  <Words>454</Words>
  <Application>Microsoft Macintosh PowerPoint</Application>
  <PresentationFormat>Widescreen</PresentationFormat>
  <Paragraphs>143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Century Schoolbook</vt:lpstr>
      <vt:lpstr>Office 主题​​</vt:lpstr>
      <vt:lpstr>Lesson-4</vt:lpstr>
      <vt:lpstr>Deep learning and backpropagation </vt:lpstr>
      <vt:lpstr>Deep Learning</vt:lpstr>
      <vt:lpstr>Neuron</vt:lpstr>
      <vt:lpstr>What is neural networks ? (an example)</vt:lpstr>
      <vt:lpstr>Why is DL popular now ?</vt:lpstr>
      <vt:lpstr>From neuron to deep neural networks</vt:lpstr>
      <vt:lpstr>Computation within a neuron</vt:lpstr>
      <vt:lpstr>Logistic regression. (An example of binary classification)</vt:lpstr>
      <vt:lpstr>Logistic regression</vt:lpstr>
      <vt:lpstr>Forward propagation in NN.</vt:lpstr>
      <vt:lpstr>Vectorization</vt:lpstr>
      <vt:lpstr>Activation functions and cost function</vt:lpstr>
      <vt:lpstr>Why no-linear activation function ?</vt:lpstr>
      <vt:lpstr>Cost functions. </vt:lpstr>
      <vt:lpstr>Test your understanding</vt:lpstr>
      <vt:lpstr>BP</vt:lpstr>
      <vt:lpstr>Computation graph (Forward)</vt:lpstr>
      <vt:lpstr>Computation graph (Backward)</vt:lpstr>
      <vt:lpstr>Backpropagation along NN</vt:lpstr>
      <vt:lpstr>PowerPoint Presentation</vt:lpstr>
      <vt:lpstr>Why no zero initialization ?</vt:lpstr>
      <vt:lpstr>Random initialization.</vt:lpstr>
      <vt:lpstr>SGD</vt:lpstr>
      <vt:lpstr>Thanks for your attending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Mingxiao Li</cp:lastModifiedBy>
  <cp:revision>17</cp:revision>
  <dcterms:created xsi:type="dcterms:W3CDTF">2019-08-30T07:45:14Z</dcterms:created>
  <dcterms:modified xsi:type="dcterms:W3CDTF">2019-10-27T11:41:02Z</dcterms:modified>
</cp:coreProperties>
</file>